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13"/>
  </p:notesMasterIdLst>
  <p:sldIdLst>
    <p:sldId id="257" r:id="rId3"/>
    <p:sldId id="261" r:id="rId4"/>
    <p:sldId id="274" r:id="rId5"/>
    <p:sldId id="263" r:id="rId6"/>
    <p:sldId id="268" r:id="rId7"/>
    <p:sldId id="275" r:id="rId8"/>
    <p:sldId id="276" r:id="rId9"/>
    <p:sldId id="278" r:id="rId10"/>
    <p:sldId id="279" r:id="rId11"/>
    <p:sldId id="273" r:id="rId12"/>
  </p:sldIdLst>
  <p:sldSz cx="9144000" cy="5143500" type="screen16x9"/>
  <p:notesSz cx="6858000" cy="9144000"/>
  <p:embeddedFontLst>
    <p:embeddedFont>
      <p:font typeface="Roboto Thin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osis" panose="020B0604020202020204" charset="0"/>
      <p:regular r:id="rId22"/>
      <p:bold r:id="rId23"/>
    </p:embeddedFont>
    <p:embeddedFont>
      <p:font typeface="Roboto Black" panose="020B0604020202020204" charset="0"/>
      <p:bold r:id="rId24"/>
      <p:boldItalic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7" autoAdjust="0"/>
    <p:restoredTop sz="92430" autoAdjust="0"/>
  </p:normalViewPr>
  <p:slideViewPr>
    <p:cSldViewPr snapToGrid="0">
      <p:cViewPr varScale="1">
        <p:scale>
          <a:sx n="71" d="100"/>
          <a:sy n="71" d="100"/>
        </p:scale>
        <p:origin x="720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2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431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836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570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382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050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887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563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 err="1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CODEfliX</a:t>
            </a:r>
            <a:endParaRPr lang="en-US" sz="1200" dirty="0">
              <a:solidFill>
                <a:schemeClr val="lt1"/>
              </a:solidFill>
              <a:ea typeface="Robo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Calculate Churn Rate with </a:t>
            </a: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Judy Ping McCormick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31st DEC 2020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37680" y="299485"/>
            <a:ext cx="8427185" cy="52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Conclusions: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37680" y="729206"/>
            <a:ext cx="8535930" cy="410901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Overall churn rates for segment 87 is much higher than segment 30, should we drop segment 87?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Churn rates for both segments 87 &amp; 30 increase from January to March, has the momentum been lost as the year progresses?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endParaRPr lang="en-US" dirty="0" smtClean="0"/>
          </a:p>
          <a:p>
            <a:endParaRPr lang="en-AU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+mj-lt"/>
              <a:buAutoNum type="arabicPeriod"/>
            </a:pPr>
            <a:endParaRPr lang="en-AU" dirty="0" smtClean="0"/>
          </a:p>
          <a:p>
            <a:pPr marL="342900" lvl="0" indent="-342900">
              <a:buFont typeface="+mj-lt"/>
              <a:buAutoNum type="arabicPeriod"/>
            </a:pPr>
            <a:endParaRPr lang="en-AU" dirty="0"/>
          </a:p>
          <a:p>
            <a:endParaRPr lang="en-AU" dirty="0" smtClean="0"/>
          </a:p>
          <a:p>
            <a:endParaRPr lang="en-AU" dirty="0" smtClean="0"/>
          </a:p>
          <a:p>
            <a:endParaRPr lang="en-AU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46452"/>
              </p:ext>
            </p:extLst>
          </p:nvPr>
        </p:nvGraphicFramePr>
        <p:xfrm>
          <a:off x="482600" y="2311400"/>
          <a:ext cx="8200708" cy="930147"/>
        </p:xfrm>
        <a:graphic>
          <a:graphicData uri="http://schemas.openxmlformats.org/drawingml/2006/table">
            <a:tbl>
              <a:tblPr firstRow="1" firstCol="1" bandRow="1">
                <a:tableStyleId>{69C7853C-536D-4A76-A0AE-DD22124D55A5}</a:tableStyleId>
              </a:tblPr>
              <a:tblGrid>
                <a:gridCol w="2733569">
                  <a:extLst>
                    <a:ext uri="{9D8B030D-6E8A-4147-A177-3AD203B41FA5}">
                      <a16:colId xmlns:a16="http://schemas.microsoft.com/office/drawing/2014/main" val="179326257"/>
                    </a:ext>
                  </a:extLst>
                </a:gridCol>
                <a:gridCol w="2669449">
                  <a:extLst>
                    <a:ext uri="{9D8B030D-6E8A-4147-A177-3AD203B41FA5}">
                      <a16:colId xmlns:a16="http://schemas.microsoft.com/office/drawing/2014/main" val="162074920"/>
                    </a:ext>
                  </a:extLst>
                </a:gridCol>
                <a:gridCol w="2797690">
                  <a:extLst>
                    <a:ext uri="{9D8B030D-6E8A-4147-A177-3AD203B41FA5}">
                      <a16:colId xmlns:a16="http://schemas.microsoft.com/office/drawing/2014/main" val="1472826006"/>
                    </a:ext>
                  </a:extLst>
                </a:gridCol>
              </a:tblGrid>
              <a:tr h="3594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400" baseline="0" dirty="0">
                          <a:effectLst/>
                        </a:rPr>
                        <a:t>month</a:t>
                      </a:r>
                      <a:endParaRPr lang="en-AU" sz="1400" baseline="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400" baseline="0" smtClean="0">
                          <a:effectLst/>
                        </a:rPr>
                        <a:t>churn_rate%_87</a:t>
                      </a:r>
                      <a:endParaRPr lang="en-AU" sz="1400" baseline="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400" baseline="0" smtClean="0">
                          <a:effectLst/>
                        </a:rPr>
                        <a:t>churn_rate%_</a:t>
                      </a:r>
                      <a:r>
                        <a:rPr lang="en-AU" sz="1400" baseline="0">
                          <a:effectLst/>
                        </a:rPr>
                        <a:t>30</a:t>
                      </a:r>
                      <a:endParaRPr lang="en-AU" sz="1400" baseline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72628614"/>
                  </a:ext>
                </a:extLst>
              </a:tr>
              <a:tr h="1793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2017-01-01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25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7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17008571"/>
                  </a:ext>
                </a:extLst>
              </a:tr>
              <a:tr h="1793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2017-02-01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32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7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93260565"/>
                  </a:ext>
                </a:extLst>
              </a:tr>
              <a:tr h="1793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2017-03-01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48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effectLst/>
                        </a:rPr>
                        <a:t>11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40972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8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T1. Sample of Subscription table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311700" y="3412924"/>
            <a:ext cx="8427186" cy="145117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SELECT * </a:t>
            </a:r>
            <a:endParaRPr lang="en-AU" dirty="0" smtClean="0"/>
          </a:p>
          <a:p>
            <a:r>
              <a:rPr lang="en-AU" dirty="0" smtClean="0"/>
              <a:t>FROM</a:t>
            </a:r>
            <a:r>
              <a:rPr lang="en-AU" dirty="0"/>
              <a:t> subscriptions </a:t>
            </a:r>
            <a:endParaRPr lang="en-AU" dirty="0" smtClean="0"/>
          </a:p>
          <a:p>
            <a:r>
              <a:rPr lang="en-AU" dirty="0" smtClean="0"/>
              <a:t>LIMIT</a:t>
            </a:r>
            <a:r>
              <a:rPr lang="en-AU" dirty="0"/>
              <a:t> 100;</a:t>
            </a:r>
          </a:p>
          <a:p>
            <a:pPr lvl="0"/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959662"/>
              </p:ext>
            </p:extLst>
          </p:nvPr>
        </p:nvGraphicFramePr>
        <p:xfrm>
          <a:off x="311701" y="1231900"/>
          <a:ext cx="8644344" cy="1381215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1720299">
                  <a:extLst>
                    <a:ext uri="{9D8B030D-6E8A-4147-A177-3AD203B41FA5}">
                      <a16:colId xmlns:a16="http://schemas.microsoft.com/office/drawing/2014/main" val="1142033223"/>
                    </a:ext>
                  </a:extLst>
                </a:gridCol>
                <a:gridCol w="2541701">
                  <a:extLst>
                    <a:ext uri="{9D8B030D-6E8A-4147-A177-3AD203B41FA5}">
                      <a16:colId xmlns:a16="http://schemas.microsoft.com/office/drawing/2014/main" val="3814267788"/>
                    </a:ext>
                  </a:extLst>
                </a:gridCol>
                <a:gridCol w="2228038">
                  <a:extLst>
                    <a:ext uri="{9D8B030D-6E8A-4147-A177-3AD203B41FA5}">
                      <a16:colId xmlns:a16="http://schemas.microsoft.com/office/drawing/2014/main" val="966802213"/>
                    </a:ext>
                  </a:extLst>
                </a:gridCol>
                <a:gridCol w="2154306">
                  <a:extLst>
                    <a:ext uri="{9D8B030D-6E8A-4147-A177-3AD203B41FA5}">
                      <a16:colId xmlns:a16="http://schemas.microsoft.com/office/drawing/2014/main" val="3209094028"/>
                    </a:ext>
                  </a:extLst>
                </a:gridCol>
              </a:tblGrid>
              <a:tr h="5352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</a:rPr>
                        <a:t>id</a:t>
                      </a:r>
                      <a:endParaRPr lang="en-AU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dirty="0" err="1">
                          <a:effectLst/>
                        </a:rPr>
                        <a:t>subscription_start</a:t>
                      </a:r>
                      <a:endParaRPr lang="en-AU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dirty="0" err="1">
                          <a:effectLst/>
                        </a:rPr>
                        <a:t>subscription_end</a:t>
                      </a:r>
                      <a:endParaRPr lang="en-AU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</a:rPr>
                        <a:t>segment</a:t>
                      </a:r>
                      <a:endParaRPr lang="en-AU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79743316"/>
                  </a:ext>
                </a:extLst>
              </a:tr>
              <a:tr h="423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</a:rPr>
                        <a:t>1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</a:rPr>
                        <a:t>2016-12-01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2017-02-01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</a:rPr>
                        <a:t>87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3696192"/>
                  </a:ext>
                </a:extLst>
              </a:tr>
              <a:tr h="423000"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effectLst/>
                        </a:rPr>
                        <a:t>14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effectLst/>
                        </a:rPr>
                        <a:t>2016-12-01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effectLst/>
                        </a:rPr>
                        <a:t>2017-03-07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effectLst/>
                        </a:rPr>
                        <a:t>30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44172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37680" y="299485"/>
            <a:ext cx="8427185" cy="52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T2. Range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167834" y="3495975"/>
            <a:ext cx="8695277" cy="14570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 smtClean="0"/>
              <a:t>SELECT</a:t>
            </a:r>
            <a:r>
              <a:rPr lang="en-AU" dirty="0"/>
              <a:t> </a:t>
            </a:r>
            <a:endParaRPr lang="en-AU" dirty="0" smtClean="0"/>
          </a:p>
          <a:p>
            <a:r>
              <a:rPr lang="en-AU" dirty="0" smtClean="0"/>
              <a:t>MIN(</a:t>
            </a:r>
            <a:r>
              <a:rPr lang="en-AU" dirty="0" err="1" smtClean="0"/>
              <a:t>subscription_start</a:t>
            </a:r>
            <a:r>
              <a:rPr lang="en-AU" dirty="0"/>
              <a:t>),  </a:t>
            </a:r>
            <a:endParaRPr lang="en-AU" dirty="0" smtClean="0"/>
          </a:p>
          <a:p>
            <a:r>
              <a:rPr lang="en-AU" dirty="0" smtClean="0"/>
              <a:t>MIN(</a:t>
            </a:r>
            <a:r>
              <a:rPr lang="en-AU" dirty="0" err="1" smtClean="0"/>
              <a:t>subscription_end</a:t>
            </a:r>
            <a:r>
              <a:rPr lang="en-AU" dirty="0"/>
              <a:t>), </a:t>
            </a:r>
            <a:endParaRPr lang="en-AU" dirty="0" smtClean="0"/>
          </a:p>
          <a:p>
            <a:r>
              <a:rPr lang="en-AU" dirty="0" smtClean="0"/>
              <a:t>MAX(</a:t>
            </a:r>
            <a:r>
              <a:rPr lang="en-AU" dirty="0" err="1" smtClean="0"/>
              <a:t>subscription_start</a:t>
            </a:r>
            <a:r>
              <a:rPr lang="en-AU" dirty="0"/>
              <a:t>), </a:t>
            </a:r>
            <a:endParaRPr lang="en-AU" dirty="0" smtClean="0"/>
          </a:p>
          <a:p>
            <a:r>
              <a:rPr lang="en-AU" dirty="0" smtClean="0"/>
              <a:t>MAX(</a:t>
            </a:r>
            <a:r>
              <a:rPr lang="en-AU" dirty="0" err="1" smtClean="0"/>
              <a:t>subscription_end</a:t>
            </a:r>
            <a:r>
              <a:rPr lang="en-AU" dirty="0"/>
              <a:t>)</a:t>
            </a:r>
          </a:p>
          <a:p>
            <a:r>
              <a:rPr lang="en-AU" dirty="0"/>
              <a:t>FROM </a:t>
            </a:r>
            <a:r>
              <a:rPr lang="en-AU" dirty="0" smtClean="0"/>
              <a:t>subscriptions</a:t>
            </a:r>
            <a:r>
              <a:rPr lang="en-AU" dirty="0"/>
              <a:t>;</a:t>
            </a:r>
          </a:p>
          <a:p>
            <a:endParaRPr lang="en-AU" dirty="0"/>
          </a:p>
        </p:txBody>
      </p:sp>
      <p:sp>
        <p:nvSpPr>
          <p:cNvPr id="324" name="Shape 324"/>
          <p:cNvSpPr txBox="1"/>
          <p:nvPr/>
        </p:nvSpPr>
        <p:spPr>
          <a:xfrm>
            <a:off x="148780" y="691106"/>
            <a:ext cx="8677720" cy="75669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AU" dirty="0"/>
              <a:t> </a:t>
            </a:r>
            <a:r>
              <a:rPr lang="en-US" dirty="0" smtClean="0"/>
              <a:t>Can not calculate churn rate for December, no ‘</a:t>
            </a:r>
            <a:r>
              <a:rPr lang="en-US" dirty="0" err="1" smtClean="0"/>
              <a:t>subscription_end</a:t>
            </a:r>
            <a:r>
              <a:rPr lang="en-US" dirty="0" smtClean="0"/>
              <a:t>’ value, as </a:t>
            </a:r>
            <a:r>
              <a:rPr lang="en-AU" dirty="0" err="1"/>
              <a:t>Codeflix</a:t>
            </a:r>
            <a:r>
              <a:rPr lang="en-AU" dirty="0"/>
              <a:t> requires a minimum subscription length of 31 days</a:t>
            </a:r>
            <a:r>
              <a:rPr lang="en-AU" dirty="0" smtClean="0"/>
              <a:t>, but can do for Jan, Feb and March.</a:t>
            </a:r>
            <a:endParaRPr lang="en-AU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662781"/>
              </p:ext>
            </p:extLst>
          </p:nvPr>
        </p:nvGraphicFramePr>
        <p:xfrm>
          <a:off x="148780" y="1955800"/>
          <a:ext cx="8714331" cy="1303312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2182942">
                  <a:extLst>
                    <a:ext uri="{9D8B030D-6E8A-4147-A177-3AD203B41FA5}">
                      <a16:colId xmlns:a16="http://schemas.microsoft.com/office/drawing/2014/main" val="847722450"/>
                    </a:ext>
                  </a:extLst>
                </a:gridCol>
                <a:gridCol w="2119837">
                  <a:extLst>
                    <a:ext uri="{9D8B030D-6E8A-4147-A177-3AD203B41FA5}">
                      <a16:colId xmlns:a16="http://schemas.microsoft.com/office/drawing/2014/main" val="242560542"/>
                    </a:ext>
                  </a:extLst>
                </a:gridCol>
                <a:gridCol w="2237744">
                  <a:extLst>
                    <a:ext uri="{9D8B030D-6E8A-4147-A177-3AD203B41FA5}">
                      <a16:colId xmlns:a16="http://schemas.microsoft.com/office/drawing/2014/main" val="4101668940"/>
                    </a:ext>
                  </a:extLst>
                </a:gridCol>
                <a:gridCol w="2173808">
                  <a:extLst>
                    <a:ext uri="{9D8B030D-6E8A-4147-A177-3AD203B41FA5}">
                      <a16:colId xmlns:a16="http://schemas.microsoft.com/office/drawing/2014/main" val="1948105127"/>
                    </a:ext>
                  </a:extLst>
                </a:gridCol>
              </a:tblGrid>
              <a:tr h="7457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MIN(</a:t>
                      </a:r>
                      <a:r>
                        <a:rPr lang="en-AU" sz="1400" dirty="0" err="1">
                          <a:effectLst/>
                        </a:rPr>
                        <a:t>subscription_start</a:t>
                      </a:r>
                      <a:r>
                        <a:rPr lang="en-AU" sz="1400" dirty="0">
                          <a:effectLst/>
                        </a:rPr>
                        <a:t>)</a:t>
                      </a:r>
                      <a:endParaRPr lang="en-AU" sz="1400" b="1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MIN(</a:t>
                      </a:r>
                      <a:r>
                        <a:rPr lang="en-AU" sz="1400" dirty="0" err="1">
                          <a:effectLst/>
                        </a:rPr>
                        <a:t>subscription_end</a:t>
                      </a:r>
                      <a:r>
                        <a:rPr lang="en-AU" sz="1400" dirty="0">
                          <a:effectLst/>
                        </a:rPr>
                        <a:t>)</a:t>
                      </a:r>
                      <a:endParaRPr lang="en-AU" sz="1400" b="1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MAX(</a:t>
                      </a:r>
                      <a:r>
                        <a:rPr lang="en-AU" sz="1400" dirty="0" err="1">
                          <a:effectLst/>
                        </a:rPr>
                        <a:t>subscription_start</a:t>
                      </a:r>
                      <a:r>
                        <a:rPr lang="en-AU" sz="1400" dirty="0">
                          <a:effectLst/>
                        </a:rPr>
                        <a:t>)</a:t>
                      </a:r>
                      <a:endParaRPr lang="en-AU" sz="1400" b="1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MAX(</a:t>
                      </a:r>
                      <a:r>
                        <a:rPr lang="en-AU" sz="1400" dirty="0" err="1">
                          <a:effectLst/>
                        </a:rPr>
                        <a:t>subscription_end</a:t>
                      </a:r>
                      <a:r>
                        <a:rPr lang="en-AU" sz="1400" dirty="0">
                          <a:effectLst/>
                        </a:rPr>
                        <a:t>)</a:t>
                      </a:r>
                      <a:endParaRPr lang="en-AU" sz="1400" b="1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81264269"/>
                  </a:ext>
                </a:extLst>
              </a:tr>
              <a:tr h="5575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2016-12-01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2017-01-01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effectLst/>
                        </a:rPr>
                        <a:t>2017-03-30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effectLst/>
                        </a:rPr>
                        <a:t>2017-03-31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86521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02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37680" y="299485"/>
            <a:ext cx="8427185" cy="52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T3. Create “Months” Table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237680" y="2895600"/>
            <a:ext cx="8204200" cy="198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WITH months AS </a:t>
            </a:r>
            <a:endParaRPr lang="en-AU" dirty="0" smtClean="0"/>
          </a:p>
          <a:p>
            <a:r>
              <a:rPr lang="en-AU" dirty="0" smtClean="0"/>
              <a:t>(</a:t>
            </a:r>
            <a:r>
              <a:rPr lang="en-AU" dirty="0"/>
              <a:t>SELECT '2017-01-01' AS </a:t>
            </a:r>
            <a:r>
              <a:rPr lang="en-AU" dirty="0" err="1"/>
              <a:t>first_day</a:t>
            </a:r>
            <a:r>
              <a:rPr lang="en-AU" dirty="0" smtClean="0"/>
              <a:t>, '2017-01-31</a:t>
            </a:r>
            <a:r>
              <a:rPr lang="en-AU" dirty="0"/>
              <a:t>' AS </a:t>
            </a:r>
            <a:r>
              <a:rPr lang="en-AU" dirty="0" err="1"/>
              <a:t>last_day</a:t>
            </a:r>
            <a:endParaRPr lang="en-AU" dirty="0"/>
          </a:p>
          <a:p>
            <a:r>
              <a:rPr lang="en-AU" dirty="0"/>
              <a:t>UNION </a:t>
            </a:r>
            <a:r>
              <a:rPr lang="en-AU" dirty="0" smtClean="0"/>
              <a:t>SELECT</a:t>
            </a:r>
            <a:r>
              <a:rPr lang="en-AU" dirty="0"/>
              <a:t> '2017-02-01' AS </a:t>
            </a:r>
            <a:r>
              <a:rPr lang="en-AU" dirty="0" err="1"/>
              <a:t>first_day</a:t>
            </a:r>
            <a:r>
              <a:rPr lang="en-AU" dirty="0"/>
              <a:t>, </a:t>
            </a:r>
            <a:endParaRPr lang="en-AU" dirty="0" smtClean="0"/>
          </a:p>
          <a:p>
            <a:r>
              <a:rPr lang="en-AU" dirty="0" smtClean="0"/>
              <a:t>'2017-02-28</a:t>
            </a:r>
            <a:r>
              <a:rPr lang="en-AU" dirty="0"/>
              <a:t>' AS </a:t>
            </a:r>
            <a:r>
              <a:rPr lang="en-AU" dirty="0" err="1"/>
              <a:t>last_day</a:t>
            </a:r>
            <a:endParaRPr lang="en-AU" dirty="0"/>
          </a:p>
          <a:p>
            <a:r>
              <a:rPr lang="en-AU" dirty="0"/>
              <a:t>UNION </a:t>
            </a:r>
            <a:r>
              <a:rPr lang="en-AU" dirty="0" smtClean="0"/>
              <a:t> SELECT</a:t>
            </a:r>
            <a:r>
              <a:rPr lang="en-AU" dirty="0"/>
              <a:t> '2017-03-01' AS </a:t>
            </a:r>
            <a:r>
              <a:rPr lang="en-AU" dirty="0" err="1"/>
              <a:t>first_day</a:t>
            </a:r>
            <a:r>
              <a:rPr lang="en-AU" dirty="0"/>
              <a:t>, </a:t>
            </a:r>
            <a:endParaRPr lang="en-AU" dirty="0" smtClean="0"/>
          </a:p>
          <a:p>
            <a:r>
              <a:rPr lang="en-AU" dirty="0" smtClean="0"/>
              <a:t>'2017-03-31</a:t>
            </a:r>
            <a:r>
              <a:rPr lang="en-AU" dirty="0"/>
              <a:t>' AS </a:t>
            </a:r>
            <a:r>
              <a:rPr lang="en-AU" dirty="0" err="1"/>
              <a:t>last_day</a:t>
            </a:r>
            <a:r>
              <a:rPr lang="en-AU" dirty="0"/>
              <a:t>)</a:t>
            </a:r>
          </a:p>
          <a:p>
            <a:r>
              <a:rPr lang="en-AU" dirty="0"/>
              <a:t>SELECT *</a:t>
            </a:r>
          </a:p>
          <a:p>
            <a:r>
              <a:rPr lang="en-AU" dirty="0"/>
              <a:t>FROM months</a:t>
            </a:r>
            <a:r>
              <a:rPr lang="en-AU" dirty="0" smtClean="0"/>
              <a:t>;</a:t>
            </a:r>
            <a:endParaRPr lang="en-AU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512371"/>
              </p:ext>
            </p:extLst>
          </p:nvPr>
        </p:nvGraphicFramePr>
        <p:xfrm>
          <a:off x="431799" y="864980"/>
          <a:ext cx="7899401" cy="1738520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3854663">
                  <a:extLst>
                    <a:ext uri="{9D8B030D-6E8A-4147-A177-3AD203B41FA5}">
                      <a16:colId xmlns:a16="http://schemas.microsoft.com/office/drawing/2014/main" val="934975421"/>
                    </a:ext>
                  </a:extLst>
                </a:gridCol>
                <a:gridCol w="4044738">
                  <a:extLst>
                    <a:ext uri="{9D8B030D-6E8A-4147-A177-3AD203B41FA5}">
                      <a16:colId xmlns:a16="http://schemas.microsoft.com/office/drawing/2014/main" val="4210265783"/>
                    </a:ext>
                  </a:extLst>
                </a:gridCol>
              </a:tblGrid>
              <a:tr h="434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dirty="0" err="1">
                          <a:effectLst/>
                        </a:rPr>
                        <a:t>first_day</a:t>
                      </a:r>
                      <a:endParaRPr lang="en-AU" sz="1600" b="1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dirty="0" err="1">
                          <a:effectLst/>
                        </a:rPr>
                        <a:t>last_day</a:t>
                      </a:r>
                      <a:endParaRPr lang="en-AU" sz="1600" b="1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33705220"/>
                  </a:ext>
                </a:extLst>
              </a:tr>
              <a:tr h="434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2017-01-01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effectLst/>
                        </a:rPr>
                        <a:t>2017-01-31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97279141"/>
                  </a:ext>
                </a:extLst>
              </a:tr>
              <a:tr h="434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2017-02-01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2017-02-28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92792672"/>
                  </a:ext>
                </a:extLst>
              </a:tr>
              <a:tr h="4346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2017-03-01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effectLst/>
                        </a:rPr>
                        <a:t>2017-03-31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67403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243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99350" y="88900"/>
            <a:ext cx="8623301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T4. ‘Cross_join’ table = ‘subscription’ table join</a:t>
            </a:r>
          </a:p>
          <a:p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sym typeface="Roboto"/>
              </a:rPr>
              <a:t>‘months’ table</a:t>
            </a:r>
            <a:endParaRPr lang="en-AU" sz="2400" dirty="0"/>
          </a:p>
        </p:txBody>
      </p:sp>
      <p:sp>
        <p:nvSpPr>
          <p:cNvPr id="323" name="Shape 323"/>
          <p:cNvSpPr txBox="1"/>
          <p:nvPr/>
        </p:nvSpPr>
        <p:spPr>
          <a:xfrm>
            <a:off x="113242" y="2799624"/>
            <a:ext cx="8739850" cy="206270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WITH months AS </a:t>
            </a:r>
            <a:r>
              <a:rPr lang="en-AU" dirty="0" smtClean="0"/>
              <a:t>(</a:t>
            </a:r>
          </a:p>
          <a:p>
            <a:r>
              <a:rPr lang="en-AU" dirty="0" smtClean="0"/>
              <a:t>SELECT</a:t>
            </a:r>
            <a:r>
              <a:rPr lang="en-AU" dirty="0"/>
              <a:t> </a:t>
            </a:r>
            <a:r>
              <a:rPr lang="en-AU" dirty="0" smtClean="0"/>
              <a:t>'2017-01-01</a:t>
            </a:r>
            <a:r>
              <a:rPr lang="en-AU" dirty="0"/>
              <a:t>' AS </a:t>
            </a:r>
            <a:r>
              <a:rPr lang="en-AU" dirty="0" err="1"/>
              <a:t>first_day</a:t>
            </a:r>
            <a:r>
              <a:rPr lang="en-AU" dirty="0"/>
              <a:t>, </a:t>
            </a:r>
            <a:r>
              <a:rPr lang="en-AU" dirty="0" smtClean="0"/>
              <a:t>'2017-01-31</a:t>
            </a:r>
            <a:r>
              <a:rPr lang="en-AU" dirty="0"/>
              <a:t>' AS </a:t>
            </a:r>
            <a:r>
              <a:rPr lang="en-AU" dirty="0" err="1"/>
              <a:t>last_day</a:t>
            </a:r>
            <a:endParaRPr lang="en-AU" dirty="0"/>
          </a:p>
          <a:p>
            <a:r>
              <a:rPr lang="en-AU" dirty="0"/>
              <a:t>UNION </a:t>
            </a:r>
            <a:r>
              <a:rPr lang="en-AU" dirty="0" smtClean="0"/>
              <a:t>SELECT</a:t>
            </a:r>
            <a:r>
              <a:rPr lang="en-AU" dirty="0"/>
              <a:t> </a:t>
            </a:r>
            <a:r>
              <a:rPr lang="en-AU" dirty="0" smtClean="0"/>
              <a:t>'2017-02-01</a:t>
            </a:r>
            <a:r>
              <a:rPr lang="en-AU" dirty="0"/>
              <a:t>' AS </a:t>
            </a:r>
            <a:r>
              <a:rPr lang="en-AU" dirty="0" err="1"/>
              <a:t>first_day</a:t>
            </a:r>
            <a:r>
              <a:rPr lang="en-AU" dirty="0"/>
              <a:t>, </a:t>
            </a:r>
            <a:r>
              <a:rPr lang="en-AU" dirty="0" smtClean="0"/>
              <a:t>'2017-02-28</a:t>
            </a:r>
            <a:r>
              <a:rPr lang="en-AU" dirty="0"/>
              <a:t>' AS </a:t>
            </a:r>
            <a:r>
              <a:rPr lang="en-AU" dirty="0" err="1"/>
              <a:t>last_day</a:t>
            </a:r>
            <a:endParaRPr lang="en-AU" dirty="0"/>
          </a:p>
          <a:p>
            <a:r>
              <a:rPr lang="en-AU" dirty="0"/>
              <a:t>UNION </a:t>
            </a:r>
            <a:r>
              <a:rPr lang="en-AU" dirty="0" smtClean="0"/>
              <a:t>SELECT</a:t>
            </a:r>
            <a:r>
              <a:rPr lang="en-AU" dirty="0"/>
              <a:t> </a:t>
            </a:r>
            <a:r>
              <a:rPr lang="en-AU" dirty="0" smtClean="0"/>
              <a:t>'2017-03-01</a:t>
            </a:r>
            <a:r>
              <a:rPr lang="en-AU" dirty="0"/>
              <a:t>' AS </a:t>
            </a:r>
            <a:r>
              <a:rPr lang="en-AU" dirty="0" err="1"/>
              <a:t>first_day</a:t>
            </a:r>
            <a:r>
              <a:rPr lang="en-AU" dirty="0"/>
              <a:t>, </a:t>
            </a:r>
            <a:r>
              <a:rPr lang="en-AU" dirty="0" smtClean="0"/>
              <a:t>'2017-03-31</a:t>
            </a:r>
            <a:r>
              <a:rPr lang="en-AU" dirty="0"/>
              <a:t>' AS </a:t>
            </a:r>
            <a:r>
              <a:rPr lang="en-AU" dirty="0" err="1"/>
              <a:t>last_day</a:t>
            </a:r>
            <a:r>
              <a:rPr lang="en-AU" dirty="0" smtClean="0"/>
              <a:t>),</a:t>
            </a:r>
          </a:p>
          <a:p>
            <a:endParaRPr lang="en-AU" dirty="0"/>
          </a:p>
          <a:p>
            <a:r>
              <a:rPr lang="en-AU" dirty="0" err="1"/>
              <a:t>cross_join</a:t>
            </a:r>
            <a:r>
              <a:rPr lang="en-AU" dirty="0"/>
              <a:t> AS (</a:t>
            </a:r>
          </a:p>
          <a:p>
            <a:r>
              <a:rPr lang="en-AU" dirty="0"/>
              <a:t>  SELECT </a:t>
            </a:r>
            <a:r>
              <a:rPr lang="en-AU" dirty="0" smtClean="0"/>
              <a:t>* </a:t>
            </a:r>
            <a:r>
              <a:rPr lang="en-AU" dirty="0"/>
              <a:t>  FROM subscriptions</a:t>
            </a:r>
          </a:p>
          <a:p>
            <a:r>
              <a:rPr lang="en-AU" dirty="0"/>
              <a:t>  CROSS JOIN </a:t>
            </a:r>
            <a:r>
              <a:rPr lang="en-AU" dirty="0" smtClean="0"/>
              <a:t>months)</a:t>
            </a:r>
            <a:endParaRPr lang="en-AU" dirty="0"/>
          </a:p>
          <a:p>
            <a:r>
              <a:rPr lang="en-AU" dirty="0"/>
              <a:t>SELECT </a:t>
            </a:r>
            <a:r>
              <a:rPr lang="en-AU" dirty="0" smtClean="0"/>
              <a:t>* FROM</a:t>
            </a:r>
            <a:r>
              <a:rPr lang="en-AU" dirty="0"/>
              <a:t> </a:t>
            </a:r>
            <a:r>
              <a:rPr lang="en-AU" dirty="0" err="1" smtClean="0"/>
              <a:t>cross_join</a:t>
            </a:r>
            <a:r>
              <a:rPr lang="en-AU" dirty="0"/>
              <a:t>;</a:t>
            </a:r>
            <a:endParaRPr lang="en-AU" dirty="0" smtClean="0"/>
          </a:p>
          <a:p>
            <a:endParaRPr lang="en-AU" dirty="0"/>
          </a:p>
          <a:p>
            <a:endParaRPr lang="en-AU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052991"/>
              </p:ext>
            </p:extLst>
          </p:nvPr>
        </p:nvGraphicFramePr>
        <p:xfrm>
          <a:off x="99350" y="1041400"/>
          <a:ext cx="8753742" cy="1535654"/>
        </p:xfrm>
        <a:graphic>
          <a:graphicData uri="http://schemas.openxmlformats.org/drawingml/2006/table">
            <a:tbl>
              <a:tblPr firstRow="1" firstCol="1" bandRow="1">
                <a:tableStyleId>{775DCB02-9BB8-47FD-8907-85C794F793BA}</a:tableStyleId>
              </a:tblPr>
              <a:tblGrid>
                <a:gridCol w="1668157">
                  <a:extLst>
                    <a:ext uri="{9D8B030D-6E8A-4147-A177-3AD203B41FA5}">
                      <a16:colId xmlns:a16="http://schemas.microsoft.com/office/drawing/2014/main" val="791968539"/>
                    </a:ext>
                  </a:extLst>
                </a:gridCol>
                <a:gridCol w="1617845">
                  <a:extLst>
                    <a:ext uri="{9D8B030D-6E8A-4147-A177-3AD203B41FA5}">
                      <a16:colId xmlns:a16="http://schemas.microsoft.com/office/drawing/2014/main" val="1807649504"/>
                    </a:ext>
                  </a:extLst>
                </a:gridCol>
                <a:gridCol w="1717817">
                  <a:extLst>
                    <a:ext uri="{9D8B030D-6E8A-4147-A177-3AD203B41FA5}">
                      <a16:colId xmlns:a16="http://schemas.microsoft.com/office/drawing/2014/main" val="1168182884"/>
                    </a:ext>
                  </a:extLst>
                </a:gridCol>
                <a:gridCol w="1660970">
                  <a:extLst>
                    <a:ext uri="{9D8B030D-6E8A-4147-A177-3AD203B41FA5}">
                      <a16:colId xmlns:a16="http://schemas.microsoft.com/office/drawing/2014/main" val="4282275436"/>
                    </a:ext>
                  </a:extLst>
                </a:gridCol>
                <a:gridCol w="1040883">
                  <a:extLst>
                    <a:ext uri="{9D8B030D-6E8A-4147-A177-3AD203B41FA5}">
                      <a16:colId xmlns:a16="http://schemas.microsoft.com/office/drawing/2014/main" val="483474298"/>
                    </a:ext>
                  </a:extLst>
                </a:gridCol>
                <a:gridCol w="1048070">
                  <a:extLst>
                    <a:ext uri="{9D8B030D-6E8A-4147-A177-3AD203B41FA5}">
                      <a16:colId xmlns:a16="http://schemas.microsoft.com/office/drawing/2014/main" val="3820235019"/>
                    </a:ext>
                  </a:extLst>
                </a:gridCol>
              </a:tblGrid>
              <a:tr h="630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400" baseline="0" dirty="0">
                          <a:effectLst/>
                        </a:rPr>
                        <a:t>id</a:t>
                      </a:r>
                      <a:endParaRPr lang="en-AU" sz="1400" baseline="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400" baseline="0" dirty="0" err="1">
                          <a:effectLst/>
                        </a:rPr>
                        <a:t>subscription_start</a:t>
                      </a:r>
                      <a:endParaRPr lang="en-AU" sz="1400" baseline="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400" baseline="0" dirty="0" err="1">
                          <a:effectLst/>
                        </a:rPr>
                        <a:t>subscription_end</a:t>
                      </a:r>
                      <a:endParaRPr lang="en-AU" sz="1400" baseline="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400" baseline="0" dirty="0">
                          <a:effectLst/>
                        </a:rPr>
                        <a:t>segment</a:t>
                      </a:r>
                      <a:endParaRPr lang="en-AU" sz="1400" baseline="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400" baseline="0" dirty="0" err="1">
                          <a:effectLst/>
                        </a:rPr>
                        <a:t>first_day</a:t>
                      </a:r>
                      <a:endParaRPr lang="en-AU" sz="1400" baseline="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400" baseline="0" dirty="0" err="1">
                          <a:effectLst/>
                        </a:rPr>
                        <a:t>last_day</a:t>
                      </a:r>
                      <a:endParaRPr lang="en-AU" sz="1400" baseline="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97261724"/>
                  </a:ext>
                </a:extLst>
              </a:tr>
              <a:tr h="4526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effectLst/>
                        </a:rPr>
                        <a:t>2016-12-01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2017-02-01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87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2017-01-01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2017-01-31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12308567"/>
                  </a:ext>
                </a:extLst>
              </a:tr>
              <a:tr h="4526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2016-12-01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2017-02-01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87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2017-02-01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effectLst/>
                        </a:rPr>
                        <a:t>2017-02-28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94962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47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70218" y="1"/>
            <a:ext cx="7847807" cy="99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T5. Create ‘status’ table  from 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-US" sz="2400" b="1" dirty="0" err="1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cross_join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’ table</a:t>
            </a:r>
            <a:endParaRPr lang="en-AU" sz="2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152400" y="1993998"/>
            <a:ext cx="8368496" cy="310764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WITH months AS (SELECT '2017-01-01' AS </a:t>
            </a:r>
            <a:r>
              <a:rPr lang="en-AU" dirty="0" err="1"/>
              <a:t>first_day</a:t>
            </a:r>
            <a:r>
              <a:rPr lang="en-AU" dirty="0"/>
              <a:t>, '2017-01-31' AS </a:t>
            </a:r>
            <a:r>
              <a:rPr lang="en-AU" dirty="0" err="1"/>
              <a:t>last_day</a:t>
            </a:r>
            <a:endParaRPr lang="en-AU" dirty="0"/>
          </a:p>
          <a:p>
            <a:r>
              <a:rPr lang="en-AU" dirty="0"/>
              <a:t>UNION </a:t>
            </a:r>
            <a:r>
              <a:rPr lang="en-AU" dirty="0" smtClean="0"/>
              <a:t>SELECT</a:t>
            </a:r>
            <a:r>
              <a:rPr lang="en-AU" dirty="0"/>
              <a:t> '2017-02-01' AS </a:t>
            </a:r>
            <a:r>
              <a:rPr lang="en-AU" dirty="0" err="1"/>
              <a:t>first_day</a:t>
            </a:r>
            <a:r>
              <a:rPr lang="en-AU" dirty="0"/>
              <a:t>, '2017-02-28' AS </a:t>
            </a:r>
            <a:r>
              <a:rPr lang="en-AU" dirty="0" err="1"/>
              <a:t>last_day</a:t>
            </a:r>
            <a:endParaRPr lang="en-AU" dirty="0"/>
          </a:p>
          <a:p>
            <a:r>
              <a:rPr lang="en-AU" dirty="0"/>
              <a:t>UNION </a:t>
            </a:r>
            <a:r>
              <a:rPr lang="en-AU" dirty="0" smtClean="0"/>
              <a:t>SELECT</a:t>
            </a:r>
            <a:r>
              <a:rPr lang="en-AU" dirty="0"/>
              <a:t> '2017-03-01' AS </a:t>
            </a:r>
            <a:r>
              <a:rPr lang="en-AU" dirty="0" err="1"/>
              <a:t>first_day</a:t>
            </a:r>
            <a:r>
              <a:rPr lang="en-AU" dirty="0"/>
              <a:t>, '2017-03-31' AS </a:t>
            </a:r>
            <a:r>
              <a:rPr lang="en-AU" dirty="0" err="1"/>
              <a:t>last_day</a:t>
            </a:r>
            <a:r>
              <a:rPr lang="en-AU" dirty="0" smtClean="0"/>
              <a:t>),</a:t>
            </a:r>
          </a:p>
          <a:p>
            <a:endParaRPr lang="en-AU" dirty="0"/>
          </a:p>
          <a:p>
            <a:r>
              <a:rPr lang="en-AU" dirty="0" err="1"/>
              <a:t>cross_join</a:t>
            </a:r>
            <a:r>
              <a:rPr lang="en-AU" dirty="0"/>
              <a:t> AS </a:t>
            </a:r>
            <a:r>
              <a:rPr lang="en-AU" dirty="0" smtClean="0"/>
              <a:t>(</a:t>
            </a:r>
            <a:r>
              <a:rPr lang="en-AU" dirty="0"/>
              <a:t>  SELECT </a:t>
            </a:r>
            <a:r>
              <a:rPr lang="en-AU" dirty="0" smtClean="0"/>
              <a:t>* </a:t>
            </a:r>
            <a:r>
              <a:rPr lang="en-AU" dirty="0"/>
              <a:t>  FROM </a:t>
            </a:r>
            <a:r>
              <a:rPr lang="en-AU" dirty="0" smtClean="0"/>
              <a:t>subscriptions </a:t>
            </a:r>
            <a:r>
              <a:rPr lang="en-AU" dirty="0"/>
              <a:t>  CROSS JOIN </a:t>
            </a:r>
            <a:r>
              <a:rPr lang="en-AU" dirty="0" smtClean="0"/>
              <a:t>months ),</a:t>
            </a:r>
          </a:p>
          <a:p>
            <a:r>
              <a:rPr lang="en-AU" dirty="0"/>
              <a:t> </a:t>
            </a:r>
          </a:p>
          <a:p>
            <a:r>
              <a:rPr lang="en-AU" dirty="0"/>
              <a:t>Status AS </a:t>
            </a:r>
            <a:r>
              <a:rPr lang="en-AU" dirty="0" smtClean="0"/>
              <a:t>(SELECT</a:t>
            </a:r>
            <a:r>
              <a:rPr lang="en-AU" dirty="0"/>
              <a:t> id, </a:t>
            </a:r>
            <a:r>
              <a:rPr lang="en-AU" dirty="0" err="1"/>
              <a:t>first_day</a:t>
            </a:r>
            <a:r>
              <a:rPr lang="en-AU" dirty="0"/>
              <a:t> AS </a:t>
            </a:r>
            <a:r>
              <a:rPr lang="en-AU" dirty="0" smtClean="0"/>
              <a:t>month, CASE</a:t>
            </a:r>
            <a:r>
              <a:rPr lang="en-AU" dirty="0"/>
              <a:t> WHEN (</a:t>
            </a:r>
            <a:r>
              <a:rPr lang="en-AU" dirty="0" err="1"/>
              <a:t>subscription_start</a:t>
            </a:r>
            <a:r>
              <a:rPr lang="en-AU" dirty="0"/>
              <a:t> &lt; </a:t>
            </a:r>
            <a:r>
              <a:rPr lang="en-AU" dirty="0" err="1"/>
              <a:t>first_day</a:t>
            </a:r>
            <a:r>
              <a:rPr lang="en-AU" dirty="0"/>
              <a:t>)</a:t>
            </a:r>
          </a:p>
          <a:p>
            <a:r>
              <a:rPr lang="en-AU" dirty="0"/>
              <a:t>AND segment = </a:t>
            </a:r>
            <a:r>
              <a:rPr lang="en-AU" dirty="0" smtClean="0"/>
              <a:t>87 AND</a:t>
            </a:r>
            <a:r>
              <a:rPr lang="en-AU" dirty="0"/>
              <a:t> (</a:t>
            </a:r>
            <a:r>
              <a:rPr lang="en-AU" dirty="0" err="1"/>
              <a:t>subscription_end</a:t>
            </a:r>
            <a:r>
              <a:rPr lang="en-AU" dirty="0"/>
              <a:t> &gt; </a:t>
            </a:r>
            <a:r>
              <a:rPr lang="en-AU" dirty="0" err="1"/>
              <a:t>first_day</a:t>
            </a:r>
            <a:r>
              <a:rPr lang="en-AU" dirty="0"/>
              <a:t> OR </a:t>
            </a:r>
            <a:r>
              <a:rPr lang="en-AU" dirty="0" err="1"/>
              <a:t>subscription_end</a:t>
            </a:r>
            <a:r>
              <a:rPr lang="en-AU" dirty="0"/>
              <a:t> IS NULL) </a:t>
            </a:r>
          </a:p>
          <a:p>
            <a:r>
              <a:rPr lang="en-AU" dirty="0"/>
              <a:t>THEN 1 ELSE 0 END AS is_active_87, </a:t>
            </a:r>
            <a:endParaRPr lang="en-AU" dirty="0" smtClean="0"/>
          </a:p>
          <a:p>
            <a:endParaRPr lang="en-AU" dirty="0"/>
          </a:p>
          <a:p>
            <a:r>
              <a:rPr lang="en-AU" dirty="0"/>
              <a:t>CASE WHEN (</a:t>
            </a:r>
            <a:r>
              <a:rPr lang="en-AU" dirty="0" err="1"/>
              <a:t>subscription_start</a:t>
            </a:r>
            <a:r>
              <a:rPr lang="en-AU" dirty="0"/>
              <a:t> &lt; </a:t>
            </a:r>
            <a:r>
              <a:rPr lang="en-AU" dirty="0" err="1"/>
              <a:t>first_day</a:t>
            </a:r>
            <a:r>
              <a:rPr lang="en-AU" dirty="0" smtClean="0"/>
              <a:t>) AND</a:t>
            </a:r>
            <a:r>
              <a:rPr lang="en-AU" dirty="0"/>
              <a:t> segment = 30</a:t>
            </a:r>
          </a:p>
          <a:p>
            <a:r>
              <a:rPr lang="en-AU" dirty="0"/>
              <a:t>AND (</a:t>
            </a:r>
            <a:r>
              <a:rPr lang="en-AU" dirty="0" err="1"/>
              <a:t>subscription_end</a:t>
            </a:r>
            <a:r>
              <a:rPr lang="en-AU" dirty="0"/>
              <a:t> &gt; </a:t>
            </a:r>
            <a:r>
              <a:rPr lang="en-AU" dirty="0" err="1"/>
              <a:t>first_day</a:t>
            </a:r>
            <a:r>
              <a:rPr lang="en-AU" dirty="0"/>
              <a:t> OR </a:t>
            </a:r>
            <a:r>
              <a:rPr lang="en-AU" dirty="0" err="1"/>
              <a:t>subscription_end</a:t>
            </a:r>
            <a:r>
              <a:rPr lang="en-AU" dirty="0"/>
              <a:t> IS NULL) </a:t>
            </a:r>
          </a:p>
          <a:p>
            <a:r>
              <a:rPr lang="en-AU" dirty="0"/>
              <a:t>THEN 1 ELSE 0 END AS </a:t>
            </a:r>
            <a:r>
              <a:rPr lang="en-AU" dirty="0" smtClean="0"/>
              <a:t>is_active_30  FROM</a:t>
            </a:r>
            <a:r>
              <a:rPr lang="en-AU" dirty="0"/>
              <a:t> </a:t>
            </a:r>
            <a:r>
              <a:rPr lang="en-AU" dirty="0" err="1" smtClean="0"/>
              <a:t>cross_join</a:t>
            </a:r>
            <a:r>
              <a:rPr lang="en-AU" dirty="0" smtClean="0"/>
              <a:t> )</a:t>
            </a:r>
            <a:endParaRPr lang="en-AU" dirty="0"/>
          </a:p>
          <a:p>
            <a:r>
              <a:rPr lang="en-AU" dirty="0"/>
              <a:t>SELECT </a:t>
            </a:r>
            <a:r>
              <a:rPr lang="en-AU" dirty="0" smtClean="0"/>
              <a:t>* FROM</a:t>
            </a:r>
            <a:r>
              <a:rPr lang="en-AU" dirty="0"/>
              <a:t> </a:t>
            </a:r>
            <a:r>
              <a:rPr lang="en-AU" dirty="0" smtClean="0"/>
              <a:t>status;</a:t>
            </a:r>
            <a:r>
              <a:rPr lang="en-AU" dirty="0"/>
              <a:t>  </a:t>
            </a:r>
          </a:p>
          <a:p>
            <a:r>
              <a:rPr lang="en-AU" dirty="0"/>
              <a:t/>
            </a:r>
            <a:br>
              <a:rPr lang="en-AU" dirty="0"/>
            </a:br>
            <a:endParaRPr lang="en-AU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013581"/>
              </p:ext>
            </p:extLst>
          </p:nvPr>
        </p:nvGraphicFramePr>
        <p:xfrm>
          <a:off x="370218" y="613459"/>
          <a:ext cx="7427582" cy="124968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856896">
                  <a:extLst>
                    <a:ext uri="{9D8B030D-6E8A-4147-A177-3AD203B41FA5}">
                      <a16:colId xmlns:a16="http://schemas.microsoft.com/office/drawing/2014/main" val="3852307983"/>
                    </a:ext>
                  </a:extLst>
                </a:gridCol>
                <a:gridCol w="1820719">
                  <a:extLst>
                    <a:ext uri="{9D8B030D-6E8A-4147-A177-3AD203B41FA5}">
                      <a16:colId xmlns:a16="http://schemas.microsoft.com/office/drawing/2014/main" val="3597648931"/>
                    </a:ext>
                  </a:extLst>
                </a:gridCol>
                <a:gridCol w="1899098">
                  <a:extLst>
                    <a:ext uri="{9D8B030D-6E8A-4147-A177-3AD203B41FA5}">
                      <a16:colId xmlns:a16="http://schemas.microsoft.com/office/drawing/2014/main" val="1990410527"/>
                    </a:ext>
                  </a:extLst>
                </a:gridCol>
                <a:gridCol w="1850869">
                  <a:extLst>
                    <a:ext uri="{9D8B030D-6E8A-4147-A177-3AD203B41FA5}">
                      <a16:colId xmlns:a16="http://schemas.microsoft.com/office/drawing/2014/main" val="2571465642"/>
                    </a:ext>
                  </a:extLst>
                </a:gridCol>
              </a:tblGrid>
              <a:tr h="25621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effectLst/>
                        </a:rPr>
                        <a:t>id</a:t>
                      </a:r>
                      <a:endParaRPr lang="en-AU" sz="1600" b="1" dirty="0">
                        <a:solidFill>
                          <a:srgbClr val="19191A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effectLst/>
                        </a:rPr>
                        <a:t>month</a:t>
                      </a:r>
                      <a:endParaRPr lang="en-AU" sz="1600" b="1" dirty="0">
                        <a:solidFill>
                          <a:srgbClr val="19191A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effectLst/>
                        </a:rPr>
                        <a:t>is_active_87</a:t>
                      </a:r>
                      <a:endParaRPr lang="en-AU" sz="1600" b="1" dirty="0">
                        <a:solidFill>
                          <a:srgbClr val="19191A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effectLst/>
                        </a:rPr>
                        <a:t>is_active_30</a:t>
                      </a:r>
                      <a:endParaRPr lang="en-AU" sz="1600" b="1" dirty="0">
                        <a:solidFill>
                          <a:srgbClr val="19191A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0455175"/>
                  </a:ext>
                </a:extLst>
              </a:tr>
              <a:tr h="25621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2017-01-01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0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432557"/>
                  </a:ext>
                </a:extLst>
              </a:tr>
              <a:tr h="25621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2017-02-01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0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0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3222425"/>
                  </a:ext>
                </a:extLst>
              </a:tr>
              <a:tr h="25621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2017-03-01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201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3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15747" y="267379"/>
            <a:ext cx="7684625" cy="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T6. add ‘is_canceled’ column to ‘status’ table  </a:t>
            </a:r>
            <a:endParaRPr lang="en-AU" sz="240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746" y="1820512"/>
            <a:ext cx="89139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WITH months AS (SELECT '2017-01-01' AS </a:t>
            </a:r>
            <a:r>
              <a:rPr lang="en-AU" sz="1200" dirty="0" err="1"/>
              <a:t>first_day</a:t>
            </a:r>
            <a:r>
              <a:rPr lang="en-AU" sz="1200" dirty="0"/>
              <a:t>, '2017-01-31' AS </a:t>
            </a:r>
            <a:r>
              <a:rPr lang="en-AU" sz="1200" dirty="0" err="1"/>
              <a:t>last_day</a:t>
            </a:r>
            <a:endParaRPr lang="en-AU" sz="1200" dirty="0"/>
          </a:p>
          <a:p>
            <a:r>
              <a:rPr lang="en-AU" sz="1200" dirty="0"/>
              <a:t>UNION </a:t>
            </a:r>
            <a:r>
              <a:rPr lang="en-AU" sz="1200" dirty="0" smtClean="0"/>
              <a:t>SELECT</a:t>
            </a:r>
            <a:r>
              <a:rPr lang="en-AU" sz="1200" dirty="0"/>
              <a:t> '2017-02-01' AS </a:t>
            </a:r>
            <a:r>
              <a:rPr lang="en-AU" sz="1200" dirty="0" err="1"/>
              <a:t>first_day</a:t>
            </a:r>
            <a:r>
              <a:rPr lang="en-AU" sz="1200" dirty="0"/>
              <a:t>, '2017-02-28' AS </a:t>
            </a:r>
            <a:r>
              <a:rPr lang="en-AU" sz="1200" dirty="0" err="1"/>
              <a:t>last_day</a:t>
            </a:r>
            <a:endParaRPr lang="en-AU" sz="1200" dirty="0"/>
          </a:p>
          <a:p>
            <a:r>
              <a:rPr lang="en-AU" sz="1200" dirty="0"/>
              <a:t>UNION </a:t>
            </a:r>
            <a:r>
              <a:rPr lang="en-AU" sz="1200" dirty="0" smtClean="0"/>
              <a:t>SELECT</a:t>
            </a:r>
            <a:r>
              <a:rPr lang="en-AU" sz="1200" dirty="0"/>
              <a:t> '2017-03-01' AS </a:t>
            </a:r>
            <a:r>
              <a:rPr lang="en-AU" sz="1200" dirty="0" err="1"/>
              <a:t>first_day</a:t>
            </a:r>
            <a:r>
              <a:rPr lang="en-AU" sz="1200" dirty="0"/>
              <a:t>, '2017-03-31' AS </a:t>
            </a:r>
            <a:r>
              <a:rPr lang="en-AU" sz="1200" dirty="0" err="1"/>
              <a:t>last_day</a:t>
            </a:r>
            <a:r>
              <a:rPr lang="en-AU" sz="1200" dirty="0" smtClean="0"/>
              <a:t>),</a:t>
            </a:r>
          </a:p>
          <a:p>
            <a:endParaRPr lang="en-AU" sz="1200" dirty="0"/>
          </a:p>
          <a:p>
            <a:r>
              <a:rPr lang="en-AU" sz="1200" dirty="0" err="1"/>
              <a:t>cross_join</a:t>
            </a:r>
            <a:r>
              <a:rPr lang="en-AU" sz="1200" dirty="0"/>
              <a:t> AS </a:t>
            </a:r>
            <a:r>
              <a:rPr lang="en-AU" sz="1200" dirty="0" smtClean="0"/>
              <a:t>(</a:t>
            </a:r>
            <a:r>
              <a:rPr lang="en-AU" sz="1200" dirty="0"/>
              <a:t>  SELECT </a:t>
            </a:r>
            <a:r>
              <a:rPr lang="en-AU" sz="1200" dirty="0" smtClean="0"/>
              <a:t>* </a:t>
            </a:r>
            <a:r>
              <a:rPr lang="en-AU" sz="1200" dirty="0"/>
              <a:t>  FROM </a:t>
            </a:r>
            <a:r>
              <a:rPr lang="en-AU" sz="1200" dirty="0" smtClean="0"/>
              <a:t>subscriptions  </a:t>
            </a:r>
            <a:r>
              <a:rPr lang="en-AU" sz="1200" dirty="0"/>
              <a:t>  CROSS JOIN </a:t>
            </a:r>
            <a:r>
              <a:rPr lang="en-AU" sz="1200" dirty="0" smtClean="0"/>
              <a:t>months),</a:t>
            </a:r>
            <a:r>
              <a:rPr lang="en-AU" sz="1200" dirty="0"/>
              <a:t> </a:t>
            </a:r>
            <a:endParaRPr lang="en-AU" sz="1200" dirty="0" smtClean="0"/>
          </a:p>
          <a:p>
            <a:endParaRPr lang="en-AU" sz="1200" dirty="0"/>
          </a:p>
          <a:p>
            <a:r>
              <a:rPr lang="en-AU" sz="1200" dirty="0"/>
              <a:t>s</a:t>
            </a:r>
            <a:r>
              <a:rPr lang="en-AU" sz="1200" dirty="0" smtClean="0"/>
              <a:t>tatus</a:t>
            </a:r>
            <a:r>
              <a:rPr lang="en-AU" sz="1200" dirty="0"/>
              <a:t> AS </a:t>
            </a:r>
            <a:r>
              <a:rPr lang="en-AU" sz="1200" dirty="0" smtClean="0"/>
              <a:t>(SELECT</a:t>
            </a:r>
            <a:r>
              <a:rPr lang="en-AU" sz="1200" dirty="0"/>
              <a:t> id, </a:t>
            </a:r>
            <a:r>
              <a:rPr lang="en-AU" sz="1200" dirty="0" err="1"/>
              <a:t>first_day</a:t>
            </a:r>
            <a:r>
              <a:rPr lang="en-AU" sz="1200" dirty="0"/>
              <a:t> AS month</a:t>
            </a:r>
            <a:r>
              <a:rPr lang="en-AU" sz="1200" dirty="0" smtClean="0"/>
              <a:t>, </a:t>
            </a:r>
          </a:p>
          <a:p>
            <a:r>
              <a:rPr lang="en-AU" sz="1200" dirty="0" smtClean="0"/>
              <a:t>CASE</a:t>
            </a:r>
            <a:r>
              <a:rPr lang="en-AU" sz="1200" dirty="0"/>
              <a:t> WHEN (</a:t>
            </a:r>
            <a:r>
              <a:rPr lang="en-AU" sz="1200" dirty="0" err="1"/>
              <a:t>subscription_start</a:t>
            </a:r>
            <a:r>
              <a:rPr lang="en-AU" sz="1200" dirty="0"/>
              <a:t> &lt; </a:t>
            </a:r>
            <a:r>
              <a:rPr lang="en-AU" sz="1200" dirty="0" err="1"/>
              <a:t>first_day</a:t>
            </a:r>
            <a:r>
              <a:rPr lang="en-AU" sz="1200" dirty="0" smtClean="0"/>
              <a:t>)  AND</a:t>
            </a:r>
            <a:r>
              <a:rPr lang="en-AU" sz="1200" dirty="0"/>
              <a:t> segment = </a:t>
            </a:r>
            <a:r>
              <a:rPr lang="en-AU" sz="1200" dirty="0" smtClean="0"/>
              <a:t>87 AND</a:t>
            </a:r>
            <a:r>
              <a:rPr lang="en-AU" sz="1200" dirty="0"/>
              <a:t> (</a:t>
            </a:r>
            <a:r>
              <a:rPr lang="en-AU" sz="1200" dirty="0" err="1"/>
              <a:t>subscription_end</a:t>
            </a:r>
            <a:r>
              <a:rPr lang="en-AU" sz="1200" dirty="0"/>
              <a:t> &gt; </a:t>
            </a:r>
            <a:r>
              <a:rPr lang="en-AU" sz="1200" dirty="0" err="1"/>
              <a:t>first_day</a:t>
            </a:r>
            <a:r>
              <a:rPr lang="en-AU" sz="1200" dirty="0"/>
              <a:t> OR </a:t>
            </a:r>
            <a:r>
              <a:rPr lang="en-AU" sz="1200" dirty="0" err="1"/>
              <a:t>subscription_end</a:t>
            </a:r>
            <a:r>
              <a:rPr lang="en-AU" sz="1200" dirty="0"/>
              <a:t> IS NULL) </a:t>
            </a:r>
            <a:r>
              <a:rPr lang="en-AU" sz="1200" dirty="0" smtClean="0"/>
              <a:t>THEN</a:t>
            </a:r>
            <a:r>
              <a:rPr lang="en-AU" sz="1200" dirty="0"/>
              <a:t> 1 ELSE 0 END AS is_active_87, </a:t>
            </a:r>
          </a:p>
          <a:p>
            <a:r>
              <a:rPr lang="en-AU" sz="1200" dirty="0"/>
              <a:t>CASE WHEN (</a:t>
            </a:r>
            <a:r>
              <a:rPr lang="en-AU" sz="1200" dirty="0" err="1"/>
              <a:t>subscription_start</a:t>
            </a:r>
            <a:r>
              <a:rPr lang="en-AU" sz="1200" dirty="0"/>
              <a:t> &lt; </a:t>
            </a:r>
            <a:r>
              <a:rPr lang="en-AU" sz="1200" dirty="0" err="1"/>
              <a:t>first_day</a:t>
            </a:r>
            <a:r>
              <a:rPr lang="en-AU" sz="1200" dirty="0" smtClean="0"/>
              <a:t>)  AND</a:t>
            </a:r>
            <a:r>
              <a:rPr lang="en-AU" sz="1200" dirty="0"/>
              <a:t> segment = 30</a:t>
            </a:r>
          </a:p>
          <a:p>
            <a:r>
              <a:rPr lang="en-AU" sz="1200" dirty="0"/>
              <a:t>AND (</a:t>
            </a:r>
            <a:r>
              <a:rPr lang="en-AU" sz="1200" dirty="0" err="1"/>
              <a:t>subscription_end</a:t>
            </a:r>
            <a:r>
              <a:rPr lang="en-AU" sz="1200" dirty="0"/>
              <a:t> &gt; </a:t>
            </a:r>
            <a:r>
              <a:rPr lang="en-AU" sz="1200" dirty="0" err="1"/>
              <a:t>first_day</a:t>
            </a:r>
            <a:r>
              <a:rPr lang="en-AU" sz="1200" dirty="0"/>
              <a:t> OR </a:t>
            </a:r>
            <a:r>
              <a:rPr lang="en-AU" sz="1200" dirty="0" err="1"/>
              <a:t>subscription_end</a:t>
            </a:r>
            <a:r>
              <a:rPr lang="en-AU" sz="1200" dirty="0"/>
              <a:t> IS NULL) </a:t>
            </a:r>
          </a:p>
          <a:p>
            <a:r>
              <a:rPr lang="en-AU" sz="1200" dirty="0"/>
              <a:t>THEN 1 ELSE 0 END AS is_active_30,</a:t>
            </a:r>
          </a:p>
          <a:p>
            <a:r>
              <a:rPr lang="en-AU" sz="1200" dirty="0"/>
              <a:t/>
            </a:r>
            <a:br>
              <a:rPr lang="en-AU" sz="1200" dirty="0"/>
            </a:br>
            <a:r>
              <a:rPr lang="en-AU" sz="1200" dirty="0"/>
              <a:t>CASE WHEN (segment = 87) AND (</a:t>
            </a:r>
            <a:r>
              <a:rPr lang="en-AU" sz="1200" dirty="0" err="1"/>
              <a:t>subscription_end</a:t>
            </a:r>
            <a:r>
              <a:rPr lang="en-AU" sz="1200" dirty="0"/>
              <a:t> BETWEEN </a:t>
            </a:r>
            <a:r>
              <a:rPr lang="en-AU" sz="1200" dirty="0" err="1"/>
              <a:t>first_day</a:t>
            </a:r>
            <a:r>
              <a:rPr lang="en-AU" sz="1200" dirty="0"/>
              <a:t> AND </a:t>
            </a:r>
            <a:r>
              <a:rPr lang="en-AU" sz="1200" dirty="0" err="1"/>
              <a:t>last_day</a:t>
            </a:r>
            <a:r>
              <a:rPr lang="en-AU" sz="1200" dirty="0"/>
              <a:t>) </a:t>
            </a:r>
            <a:endParaRPr lang="en-AU" sz="1200" dirty="0" smtClean="0"/>
          </a:p>
          <a:p>
            <a:r>
              <a:rPr lang="en-AU" sz="1200" dirty="0" smtClean="0"/>
              <a:t>THEN</a:t>
            </a:r>
            <a:r>
              <a:rPr lang="en-AU" sz="1200" dirty="0"/>
              <a:t> 1 ELSE 0 END AS is_canceled_87,</a:t>
            </a:r>
          </a:p>
          <a:p>
            <a:r>
              <a:rPr lang="en-AU" sz="1200" dirty="0" smtClean="0"/>
              <a:t>CASE</a:t>
            </a:r>
            <a:r>
              <a:rPr lang="en-AU" sz="1200" dirty="0"/>
              <a:t> WHEN (segment = 30) AND (</a:t>
            </a:r>
            <a:r>
              <a:rPr lang="en-AU" sz="1200" dirty="0" err="1"/>
              <a:t>subscription_end</a:t>
            </a:r>
            <a:r>
              <a:rPr lang="en-AU" sz="1200" dirty="0"/>
              <a:t> BETWEEN </a:t>
            </a:r>
            <a:r>
              <a:rPr lang="en-AU" sz="1200" dirty="0" err="1"/>
              <a:t>first_day</a:t>
            </a:r>
            <a:r>
              <a:rPr lang="en-AU" sz="1200" dirty="0"/>
              <a:t> AND </a:t>
            </a:r>
            <a:r>
              <a:rPr lang="en-AU" sz="1200" dirty="0" err="1"/>
              <a:t>last_day</a:t>
            </a:r>
            <a:r>
              <a:rPr lang="en-AU" sz="1200" dirty="0"/>
              <a:t>) </a:t>
            </a:r>
            <a:endParaRPr lang="en-AU" sz="1200" dirty="0" smtClean="0"/>
          </a:p>
          <a:p>
            <a:r>
              <a:rPr lang="en-AU" sz="1200" dirty="0" smtClean="0"/>
              <a:t>THEN</a:t>
            </a:r>
            <a:r>
              <a:rPr lang="en-AU" sz="1200" dirty="0"/>
              <a:t> 1 ELSE 0 END AS is_canceled_30</a:t>
            </a:r>
          </a:p>
          <a:p>
            <a:r>
              <a:rPr lang="en-AU" sz="1200" dirty="0" smtClean="0"/>
              <a:t>FROM</a:t>
            </a:r>
            <a:r>
              <a:rPr lang="en-AU" sz="1200" dirty="0"/>
              <a:t> </a:t>
            </a:r>
            <a:r>
              <a:rPr lang="en-AU" sz="1200" dirty="0" err="1"/>
              <a:t>cross_join</a:t>
            </a:r>
            <a:r>
              <a:rPr lang="en-AU" sz="1200" dirty="0" smtClean="0"/>
              <a:t>)  SELECT</a:t>
            </a:r>
            <a:r>
              <a:rPr lang="en-AU" sz="1200" dirty="0"/>
              <a:t> </a:t>
            </a:r>
            <a:r>
              <a:rPr lang="en-AU" sz="1200" dirty="0" smtClean="0"/>
              <a:t>*  FROM</a:t>
            </a:r>
            <a:r>
              <a:rPr lang="en-AU" sz="1200" dirty="0"/>
              <a:t> </a:t>
            </a:r>
            <a:r>
              <a:rPr lang="en-AU" sz="1200" dirty="0" smtClean="0"/>
              <a:t>status;</a:t>
            </a:r>
            <a:r>
              <a:rPr lang="en-AU" sz="1200" dirty="0"/>
              <a:t> </a:t>
            </a:r>
            <a:endParaRPr lang="en-AU" sz="12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479195"/>
              </p:ext>
            </p:extLst>
          </p:nvPr>
        </p:nvGraphicFramePr>
        <p:xfrm>
          <a:off x="0" y="406400"/>
          <a:ext cx="8913953" cy="1414112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001854">
                  <a:extLst>
                    <a:ext uri="{9D8B030D-6E8A-4147-A177-3AD203B41FA5}">
                      <a16:colId xmlns:a16="http://schemas.microsoft.com/office/drawing/2014/main" val="203772986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475151508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1883782089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314022918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1530758274"/>
                    </a:ext>
                  </a:extLst>
                </a:gridCol>
                <a:gridCol w="1549399">
                  <a:extLst>
                    <a:ext uri="{9D8B030D-6E8A-4147-A177-3AD203B41FA5}">
                      <a16:colId xmlns:a16="http://schemas.microsoft.com/office/drawing/2014/main" val="2988937333"/>
                    </a:ext>
                  </a:extLst>
                </a:gridCol>
              </a:tblGrid>
              <a:tr h="732559">
                <a:tc>
                  <a:txBody>
                    <a:bodyPr/>
                    <a:lstStyle/>
                    <a:p>
                      <a:pPr algn="ctr"/>
                      <a:r>
                        <a:rPr lang="en-AU" sz="1410" b="1" i="0" baseline="0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10" b="1" i="0" baseline="0" dirty="0">
                          <a:solidFill>
                            <a:schemeClr val="tx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10" b="1" i="0" baseline="0" dirty="0">
                          <a:solidFill>
                            <a:schemeClr val="tx1"/>
                          </a:solidFill>
                          <a:effectLst/>
                        </a:rPr>
                        <a:t>is_active_87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10" b="1" i="0" baseline="0" dirty="0">
                          <a:solidFill>
                            <a:schemeClr val="tx1"/>
                          </a:solidFill>
                          <a:effectLst/>
                        </a:rPr>
                        <a:t>is_active_30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10" b="1" i="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is_canceled</a:t>
                      </a:r>
                      <a:r>
                        <a:rPr lang="en-AU" sz="1410" b="1" i="0" baseline="0" dirty="0" smtClean="0">
                          <a:solidFill>
                            <a:schemeClr val="tx1"/>
                          </a:solidFill>
                          <a:effectLst/>
                        </a:rPr>
                        <a:t>_</a:t>
                      </a:r>
                    </a:p>
                    <a:p>
                      <a:pPr algn="ctr"/>
                      <a:r>
                        <a:rPr lang="en-AU" sz="1410" b="1" i="0" baseline="0" dirty="0" smtClean="0">
                          <a:solidFill>
                            <a:schemeClr val="tx1"/>
                          </a:solidFill>
                          <a:effectLst/>
                        </a:rPr>
                        <a:t>87</a:t>
                      </a:r>
                      <a:endParaRPr lang="en-AU" sz="1410" b="1" i="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10" b="1" i="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is_canceled</a:t>
                      </a:r>
                      <a:r>
                        <a:rPr lang="en-AU" sz="1410" b="1" i="0" baseline="0" dirty="0" smtClean="0">
                          <a:solidFill>
                            <a:schemeClr val="tx1"/>
                          </a:solidFill>
                          <a:effectLst/>
                        </a:rPr>
                        <a:t>_</a:t>
                      </a:r>
                    </a:p>
                    <a:p>
                      <a:pPr algn="ctr"/>
                      <a:r>
                        <a:rPr lang="en-AU" sz="1410" b="1" i="0" baseline="0" dirty="0" smtClean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AU" sz="1410" b="1" i="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776183"/>
                  </a:ext>
                </a:extLst>
              </a:tr>
              <a:tr h="340069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1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2017-01-01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1284320"/>
                  </a:ext>
                </a:extLst>
              </a:tr>
              <a:tr h="341484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1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2017-02-01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0</a:t>
                      </a:r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922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496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15747" y="1"/>
            <a:ext cx="7135953" cy="82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T7. ‘status_aggregate’ table  </a:t>
            </a:r>
            <a:endParaRPr lang="en-AU" sz="240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746" y="1422400"/>
            <a:ext cx="9028253" cy="3721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AU" sz="12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935538"/>
              </p:ext>
            </p:extLst>
          </p:nvPr>
        </p:nvGraphicFramePr>
        <p:xfrm>
          <a:off x="369022" y="368300"/>
          <a:ext cx="8521699" cy="758608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1769467">
                  <a:extLst>
                    <a:ext uri="{9D8B030D-6E8A-4147-A177-3AD203B41FA5}">
                      <a16:colId xmlns:a16="http://schemas.microsoft.com/office/drawing/2014/main" val="2383886404"/>
                    </a:ext>
                  </a:extLst>
                </a:gridCol>
                <a:gridCol w="1720685">
                  <a:extLst>
                    <a:ext uri="{9D8B030D-6E8A-4147-A177-3AD203B41FA5}">
                      <a16:colId xmlns:a16="http://schemas.microsoft.com/office/drawing/2014/main" val="1463477121"/>
                    </a:ext>
                  </a:extLst>
                </a:gridCol>
                <a:gridCol w="1810647">
                  <a:extLst>
                    <a:ext uri="{9D8B030D-6E8A-4147-A177-3AD203B41FA5}">
                      <a16:colId xmlns:a16="http://schemas.microsoft.com/office/drawing/2014/main" val="1124183144"/>
                    </a:ext>
                  </a:extLst>
                </a:gridCol>
                <a:gridCol w="1755530">
                  <a:extLst>
                    <a:ext uri="{9D8B030D-6E8A-4147-A177-3AD203B41FA5}">
                      <a16:colId xmlns:a16="http://schemas.microsoft.com/office/drawing/2014/main" val="2787214045"/>
                    </a:ext>
                  </a:extLst>
                </a:gridCol>
                <a:gridCol w="1465370">
                  <a:extLst>
                    <a:ext uri="{9D8B030D-6E8A-4147-A177-3AD203B41FA5}">
                      <a16:colId xmlns:a16="http://schemas.microsoft.com/office/drawing/2014/main" val="1049694566"/>
                    </a:ext>
                  </a:extLst>
                </a:gridCol>
              </a:tblGrid>
              <a:tr h="1896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month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495" marR="9495" marT="9495" marB="949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sum_active_87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495" marR="9495" marT="9495" marB="949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sum_active_30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495" marR="9495" marT="9495" marB="949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sum_canceled_87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495" marR="9495" marT="9495" marB="949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sum_canceled_30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495" marR="9495" marT="9495" marB="9495" anchor="ctr"/>
                </a:tc>
                <a:extLst>
                  <a:ext uri="{0D108BD9-81ED-4DB2-BD59-A6C34878D82A}">
                    <a16:rowId xmlns:a16="http://schemas.microsoft.com/office/drawing/2014/main" val="104632076"/>
                  </a:ext>
                </a:extLst>
              </a:tr>
              <a:tr h="1896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2017-01-01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495" marR="9495" marT="9495" marB="949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278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495" marR="9495" marT="9495" marB="949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291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495" marR="9495" marT="9495" marB="949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70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495" marR="9495" marT="9495" marB="949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22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495" marR="9495" marT="9495" marB="9495" anchor="ctr"/>
                </a:tc>
                <a:extLst>
                  <a:ext uri="{0D108BD9-81ED-4DB2-BD59-A6C34878D82A}">
                    <a16:rowId xmlns:a16="http://schemas.microsoft.com/office/drawing/2014/main" val="1437449046"/>
                  </a:ext>
                </a:extLst>
              </a:tr>
              <a:tr h="1896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2017-02-01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495" marR="9495" marT="9495" marB="949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462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495" marR="9495" marT="9495" marB="949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518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495" marR="9495" marT="9495" marB="949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148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495" marR="9495" marT="9495" marB="949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38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495" marR="9495" marT="9495" marB="9495" anchor="ctr"/>
                </a:tc>
                <a:extLst>
                  <a:ext uri="{0D108BD9-81ED-4DB2-BD59-A6C34878D82A}">
                    <a16:rowId xmlns:a16="http://schemas.microsoft.com/office/drawing/2014/main" val="3009546144"/>
                  </a:ext>
                </a:extLst>
              </a:tr>
              <a:tr h="1896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2017-03-01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495" marR="9495" marT="9495" marB="949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531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495" marR="9495" marT="9495" marB="949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716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495" marR="9495" marT="9495" marB="949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>
                          <a:effectLst/>
                        </a:rPr>
                        <a:t>258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495" marR="9495" marT="9495" marB="949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dirty="0">
                          <a:effectLst/>
                        </a:rPr>
                        <a:t>84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495" marR="9495" marT="9495" marB="9495" anchor="ctr"/>
                </a:tc>
                <a:extLst>
                  <a:ext uri="{0D108BD9-81ED-4DB2-BD59-A6C34878D82A}">
                    <a16:rowId xmlns:a16="http://schemas.microsoft.com/office/drawing/2014/main" val="343866295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4950" y="48486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115745" y="1243475"/>
            <a:ext cx="4329255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 sz="1200" dirty="0"/>
              <a:t>WITH months AS (</a:t>
            </a:r>
            <a:r>
              <a:rPr lang="en-AU" sz="1200" dirty="0" smtClean="0"/>
              <a:t>SELECT</a:t>
            </a:r>
          </a:p>
          <a:p>
            <a:r>
              <a:rPr lang="en-AU" sz="1200" dirty="0"/>
              <a:t> </a:t>
            </a:r>
            <a:r>
              <a:rPr lang="en-AU" sz="1200" dirty="0" smtClean="0"/>
              <a:t>'2017-01-01</a:t>
            </a:r>
            <a:r>
              <a:rPr lang="en-AU" sz="1200" dirty="0"/>
              <a:t>' AS </a:t>
            </a:r>
            <a:r>
              <a:rPr lang="en-AU" sz="1200" dirty="0" err="1"/>
              <a:t>first_day</a:t>
            </a:r>
            <a:r>
              <a:rPr lang="en-AU" sz="1200" dirty="0"/>
              <a:t>, '2017-01-31' AS </a:t>
            </a:r>
            <a:r>
              <a:rPr lang="en-AU" sz="1200" dirty="0" err="1"/>
              <a:t>last_day</a:t>
            </a:r>
            <a:endParaRPr lang="en-AU" sz="1200" dirty="0"/>
          </a:p>
          <a:p>
            <a:r>
              <a:rPr lang="en-AU" sz="1200" dirty="0"/>
              <a:t>UNION </a:t>
            </a:r>
            <a:r>
              <a:rPr lang="en-AU" sz="1200" dirty="0" smtClean="0"/>
              <a:t>SELECT</a:t>
            </a:r>
            <a:r>
              <a:rPr lang="en-AU" sz="1200" dirty="0"/>
              <a:t> '2017-02-01' AS </a:t>
            </a:r>
            <a:r>
              <a:rPr lang="en-AU" sz="1200" dirty="0" err="1"/>
              <a:t>first_day</a:t>
            </a:r>
            <a:r>
              <a:rPr lang="en-AU" sz="1200" dirty="0" smtClean="0"/>
              <a:t>,</a:t>
            </a:r>
          </a:p>
          <a:p>
            <a:r>
              <a:rPr lang="en-AU" sz="1200" dirty="0"/>
              <a:t> '2017-02-28' AS </a:t>
            </a:r>
            <a:r>
              <a:rPr lang="en-AU" sz="1200" dirty="0" err="1"/>
              <a:t>last_day</a:t>
            </a:r>
            <a:endParaRPr lang="en-AU" sz="1200" dirty="0"/>
          </a:p>
          <a:p>
            <a:r>
              <a:rPr lang="en-AU" sz="1200" dirty="0"/>
              <a:t>UNION </a:t>
            </a:r>
            <a:r>
              <a:rPr lang="en-AU" sz="1200" dirty="0" smtClean="0"/>
              <a:t>SELECT</a:t>
            </a:r>
            <a:r>
              <a:rPr lang="en-AU" sz="1200" dirty="0"/>
              <a:t> '2017-03-01' AS </a:t>
            </a:r>
            <a:r>
              <a:rPr lang="en-AU" sz="1200" dirty="0" err="1"/>
              <a:t>first_day</a:t>
            </a:r>
            <a:r>
              <a:rPr lang="en-AU" sz="1200" dirty="0" smtClean="0"/>
              <a:t>,</a:t>
            </a:r>
          </a:p>
          <a:p>
            <a:r>
              <a:rPr lang="en-AU" sz="1200" dirty="0"/>
              <a:t> '2017-03-31' AS </a:t>
            </a:r>
            <a:r>
              <a:rPr lang="en-AU" sz="1200" dirty="0" err="1"/>
              <a:t>last_day</a:t>
            </a:r>
            <a:r>
              <a:rPr lang="en-AU" sz="1200" dirty="0"/>
              <a:t>),</a:t>
            </a:r>
          </a:p>
          <a:p>
            <a:r>
              <a:rPr lang="en-AU" sz="1200" dirty="0" err="1"/>
              <a:t>cross_join</a:t>
            </a:r>
            <a:r>
              <a:rPr lang="en-AU" sz="1200" dirty="0"/>
              <a:t> AS </a:t>
            </a:r>
            <a:r>
              <a:rPr lang="en-AU" sz="1200" dirty="0" smtClean="0"/>
              <a:t>(</a:t>
            </a:r>
            <a:r>
              <a:rPr lang="en-AU" sz="1200" dirty="0"/>
              <a:t>  SELECT </a:t>
            </a:r>
            <a:r>
              <a:rPr lang="en-AU" sz="1200" dirty="0" smtClean="0"/>
              <a:t>*</a:t>
            </a:r>
            <a:r>
              <a:rPr lang="en-AU" sz="1200" dirty="0"/>
              <a:t>  FROM subscriptions</a:t>
            </a:r>
          </a:p>
          <a:p>
            <a:r>
              <a:rPr lang="en-AU" sz="1200" dirty="0"/>
              <a:t>  CROSS JOIN </a:t>
            </a:r>
            <a:r>
              <a:rPr lang="en-AU" sz="1200" dirty="0" smtClean="0"/>
              <a:t>months),</a:t>
            </a:r>
            <a:r>
              <a:rPr lang="en-AU" sz="1200" dirty="0"/>
              <a:t> </a:t>
            </a:r>
            <a:endParaRPr lang="en-AU" sz="1200" dirty="0" smtClean="0"/>
          </a:p>
          <a:p>
            <a:endParaRPr lang="en-AU" sz="1200" dirty="0"/>
          </a:p>
          <a:p>
            <a:r>
              <a:rPr lang="en-AU" sz="1200" dirty="0"/>
              <a:t>Status AS </a:t>
            </a:r>
            <a:r>
              <a:rPr lang="en-AU" sz="1200" dirty="0" smtClean="0"/>
              <a:t>(SELECT</a:t>
            </a:r>
            <a:r>
              <a:rPr lang="en-AU" sz="1200" dirty="0"/>
              <a:t> id, </a:t>
            </a:r>
            <a:r>
              <a:rPr lang="en-AU" sz="1200" dirty="0" err="1"/>
              <a:t>first_day</a:t>
            </a:r>
            <a:r>
              <a:rPr lang="en-AU" sz="1200" dirty="0"/>
              <a:t> AS month,</a:t>
            </a:r>
          </a:p>
          <a:p>
            <a:r>
              <a:rPr lang="en-AU" sz="1200" dirty="0"/>
              <a:t>CASE WHEN (</a:t>
            </a:r>
            <a:r>
              <a:rPr lang="en-AU" sz="1200" dirty="0" err="1"/>
              <a:t>subscription_start</a:t>
            </a:r>
            <a:r>
              <a:rPr lang="en-AU" sz="1200" dirty="0"/>
              <a:t> &lt; </a:t>
            </a:r>
            <a:r>
              <a:rPr lang="en-AU" sz="1200" dirty="0" err="1"/>
              <a:t>first_day</a:t>
            </a:r>
            <a:r>
              <a:rPr lang="en-AU" sz="1200" dirty="0"/>
              <a:t>)</a:t>
            </a:r>
          </a:p>
          <a:p>
            <a:r>
              <a:rPr lang="en-AU" sz="1200" dirty="0"/>
              <a:t>AND segment = 87</a:t>
            </a:r>
          </a:p>
          <a:p>
            <a:r>
              <a:rPr lang="en-AU" sz="1200" dirty="0"/>
              <a:t>AND (</a:t>
            </a:r>
            <a:r>
              <a:rPr lang="en-AU" sz="1200" dirty="0" err="1"/>
              <a:t>subscription_end</a:t>
            </a:r>
            <a:r>
              <a:rPr lang="en-AU" sz="1200" dirty="0"/>
              <a:t> &gt; </a:t>
            </a:r>
            <a:r>
              <a:rPr lang="en-AU" sz="1200" dirty="0" err="1"/>
              <a:t>first_day</a:t>
            </a:r>
            <a:r>
              <a:rPr lang="en-AU" sz="1200" dirty="0"/>
              <a:t> OR </a:t>
            </a:r>
            <a:r>
              <a:rPr lang="en-AU" sz="1200" dirty="0" err="1"/>
              <a:t>subscription_end</a:t>
            </a:r>
            <a:r>
              <a:rPr lang="en-AU" sz="1200" dirty="0"/>
              <a:t> IS NULL) </a:t>
            </a:r>
          </a:p>
          <a:p>
            <a:r>
              <a:rPr lang="en-AU" sz="1200" dirty="0"/>
              <a:t>THEN 1 ELSE 0 END AS is_active_87, </a:t>
            </a:r>
            <a:endParaRPr lang="en-AU" sz="1200" dirty="0" smtClean="0"/>
          </a:p>
          <a:p>
            <a:r>
              <a:rPr lang="en-AU" sz="1200" dirty="0"/>
              <a:t>CASE WHEN (</a:t>
            </a:r>
            <a:r>
              <a:rPr lang="en-AU" sz="1200" dirty="0" err="1"/>
              <a:t>subscription_start</a:t>
            </a:r>
            <a:r>
              <a:rPr lang="en-AU" sz="1200" dirty="0"/>
              <a:t> &lt; </a:t>
            </a:r>
            <a:r>
              <a:rPr lang="en-AU" sz="1200" dirty="0" err="1"/>
              <a:t>first_day</a:t>
            </a:r>
            <a:r>
              <a:rPr lang="en-AU" sz="1200" dirty="0"/>
              <a:t>)</a:t>
            </a:r>
          </a:p>
          <a:p>
            <a:r>
              <a:rPr lang="en-AU" sz="1200" dirty="0"/>
              <a:t>AND segment = 30 AND (</a:t>
            </a:r>
            <a:r>
              <a:rPr lang="en-AU" sz="1200" dirty="0" err="1"/>
              <a:t>subscription_end</a:t>
            </a:r>
            <a:r>
              <a:rPr lang="en-AU" sz="1200" dirty="0"/>
              <a:t> &gt; </a:t>
            </a:r>
            <a:r>
              <a:rPr lang="en-AU" sz="1200" dirty="0" err="1"/>
              <a:t>first_day</a:t>
            </a:r>
            <a:r>
              <a:rPr lang="en-AU" sz="1200" dirty="0"/>
              <a:t> </a:t>
            </a:r>
          </a:p>
          <a:p>
            <a:r>
              <a:rPr lang="en-AU" sz="1200" dirty="0"/>
              <a:t>OR </a:t>
            </a:r>
            <a:r>
              <a:rPr lang="en-AU" sz="1200" dirty="0" err="1"/>
              <a:t>subscription_end</a:t>
            </a:r>
            <a:r>
              <a:rPr lang="en-AU" sz="1200" dirty="0"/>
              <a:t> IS NULL) </a:t>
            </a:r>
          </a:p>
          <a:p>
            <a:r>
              <a:rPr lang="en-AU" sz="1200" dirty="0"/>
              <a:t>THEN 1 ELSE 0 END AS is_active_30,</a:t>
            </a:r>
          </a:p>
          <a:p>
            <a:endParaRPr lang="en-AU" sz="1200" dirty="0"/>
          </a:p>
        </p:txBody>
      </p:sp>
      <p:sp>
        <p:nvSpPr>
          <p:cNvPr id="14" name="Rectangle 13"/>
          <p:cNvSpPr/>
          <p:nvPr/>
        </p:nvSpPr>
        <p:spPr>
          <a:xfrm>
            <a:off x="4546600" y="1243475"/>
            <a:ext cx="4457700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 sz="1200" dirty="0" smtClean="0"/>
              <a:t>CASE</a:t>
            </a:r>
            <a:r>
              <a:rPr lang="en-AU" sz="1200" dirty="0"/>
              <a:t> WHEN (segment = 87) AND (</a:t>
            </a:r>
            <a:r>
              <a:rPr lang="en-AU" sz="1200" dirty="0" err="1"/>
              <a:t>subscription_end</a:t>
            </a:r>
            <a:r>
              <a:rPr lang="en-AU" sz="1200" dirty="0"/>
              <a:t> </a:t>
            </a:r>
            <a:endParaRPr lang="en-AU" sz="1200" dirty="0" smtClean="0"/>
          </a:p>
          <a:p>
            <a:r>
              <a:rPr lang="en-AU" sz="1200" dirty="0" smtClean="0"/>
              <a:t>BETWEEN</a:t>
            </a:r>
            <a:r>
              <a:rPr lang="en-AU" sz="1200" dirty="0"/>
              <a:t> </a:t>
            </a:r>
            <a:r>
              <a:rPr lang="en-AU" sz="1200" dirty="0" err="1"/>
              <a:t>first_day</a:t>
            </a:r>
            <a:r>
              <a:rPr lang="en-AU" sz="1200" dirty="0"/>
              <a:t> AND </a:t>
            </a:r>
            <a:r>
              <a:rPr lang="en-AU" sz="1200" dirty="0" err="1"/>
              <a:t>last_day</a:t>
            </a:r>
            <a:r>
              <a:rPr lang="en-AU" sz="1200" dirty="0" smtClean="0"/>
              <a:t>)</a:t>
            </a:r>
          </a:p>
          <a:p>
            <a:r>
              <a:rPr lang="en-AU" sz="1200" dirty="0"/>
              <a:t> THEN 1 ELSE 0 END AS is_canceled_87,</a:t>
            </a:r>
          </a:p>
          <a:p>
            <a:r>
              <a:rPr lang="en-AU" sz="1200" dirty="0"/>
              <a:t> CASE WHEN (segment = 30) AND </a:t>
            </a:r>
            <a:endParaRPr lang="en-AU" sz="1200" dirty="0" smtClean="0"/>
          </a:p>
          <a:p>
            <a:r>
              <a:rPr lang="en-AU" sz="1200" dirty="0" smtClean="0"/>
              <a:t>(</a:t>
            </a:r>
            <a:r>
              <a:rPr lang="en-AU" sz="1200" dirty="0" err="1"/>
              <a:t>subscription_end</a:t>
            </a:r>
            <a:r>
              <a:rPr lang="en-AU" sz="1200" dirty="0"/>
              <a:t> BETWEEN </a:t>
            </a:r>
            <a:r>
              <a:rPr lang="en-AU" sz="1200" dirty="0" err="1"/>
              <a:t>first_day</a:t>
            </a:r>
            <a:r>
              <a:rPr lang="en-AU" sz="1200" dirty="0"/>
              <a:t> AND </a:t>
            </a:r>
            <a:r>
              <a:rPr lang="en-AU" sz="1200" dirty="0" err="1"/>
              <a:t>last_day</a:t>
            </a:r>
            <a:r>
              <a:rPr lang="en-AU" sz="1200" dirty="0"/>
              <a:t>) </a:t>
            </a:r>
            <a:endParaRPr lang="en-AU" sz="1200" dirty="0" smtClean="0"/>
          </a:p>
          <a:p>
            <a:r>
              <a:rPr lang="en-AU" sz="1200" dirty="0" smtClean="0"/>
              <a:t>THEN</a:t>
            </a:r>
            <a:r>
              <a:rPr lang="en-AU" sz="1200" dirty="0"/>
              <a:t> 1 ELSE 0 END AS is_canceled_30</a:t>
            </a:r>
          </a:p>
          <a:p>
            <a:r>
              <a:rPr lang="en-AU" sz="1200" dirty="0"/>
              <a:t>  FROM </a:t>
            </a:r>
            <a:r>
              <a:rPr lang="en-AU" sz="1200" dirty="0" err="1"/>
              <a:t>cross_join</a:t>
            </a:r>
            <a:r>
              <a:rPr lang="en-AU" sz="1200" dirty="0"/>
              <a:t>), </a:t>
            </a:r>
          </a:p>
          <a:p>
            <a:r>
              <a:rPr lang="en-AU" sz="1200" dirty="0"/>
              <a:t> </a:t>
            </a:r>
          </a:p>
          <a:p>
            <a:r>
              <a:rPr lang="en-AU" sz="1200" dirty="0" err="1"/>
              <a:t>status_aggregate</a:t>
            </a:r>
            <a:r>
              <a:rPr lang="en-AU" sz="1200" dirty="0"/>
              <a:t> AS </a:t>
            </a:r>
            <a:r>
              <a:rPr lang="en-AU" sz="1200" dirty="0" smtClean="0"/>
              <a:t>(</a:t>
            </a:r>
            <a:r>
              <a:rPr lang="en-AU" sz="1200" dirty="0"/>
              <a:t>  SELECT month, </a:t>
            </a:r>
            <a:endParaRPr lang="en-AU" sz="1200" dirty="0" smtClean="0"/>
          </a:p>
          <a:p>
            <a:r>
              <a:rPr lang="en-AU" sz="1200" dirty="0" smtClean="0"/>
              <a:t>SUM(is_active_87</a:t>
            </a:r>
            <a:r>
              <a:rPr lang="en-AU" sz="1200" dirty="0"/>
              <a:t>) AS sum_active_87</a:t>
            </a:r>
            <a:r>
              <a:rPr lang="en-AU" sz="1200" dirty="0" smtClean="0"/>
              <a:t>,</a:t>
            </a:r>
          </a:p>
          <a:p>
            <a:r>
              <a:rPr lang="en-AU" sz="1200" dirty="0" smtClean="0"/>
              <a:t>SUM(is_active_30</a:t>
            </a:r>
            <a:r>
              <a:rPr lang="en-AU" sz="1200" dirty="0"/>
              <a:t>) AS sum_active_30</a:t>
            </a:r>
            <a:r>
              <a:rPr lang="en-AU" sz="1200" dirty="0" smtClean="0"/>
              <a:t>,</a:t>
            </a:r>
          </a:p>
          <a:p>
            <a:r>
              <a:rPr lang="en-AU" sz="1200" dirty="0" smtClean="0"/>
              <a:t>SUM(is_canceled_87</a:t>
            </a:r>
            <a:r>
              <a:rPr lang="en-AU" sz="1200" dirty="0"/>
              <a:t>) AS sum_canceled_87, </a:t>
            </a:r>
            <a:endParaRPr lang="en-AU" sz="1200" dirty="0" smtClean="0"/>
          </a:p>
          <a:p>
            <a:r>
              <a:rPr lang="en-AU" sz="1200" dirty="0" smtClean="0"/>
              <a:t>SUM(is_canceled_30</a:t>
            </a:r>
            <a:r>
              <a:rPr lang="en-AU" sz="1200" dirty="0"/>
              <a:t>) AS sum_canceled_30</a:t>
            </a:r>
          </a:p>
          <a:p>
            <a:r>
              <a:rPr lang="en-AU" sz="1200" dirty="0"/>
              <a:t>FROM status GROUP BY month)</a:t>
            </a:r>
          </a:p>
          <a:p>
            <a:r>
              <a:rPr lang="en-AU" sz="1200" dirty="0"/>
              <a:t>SELECT </a:t>
            </a:r>
            <a:r>
              <a:rPr lang="en-AU" sz="1200" dirty="0" smtClean="0"/>
              <a:t>* FROM </a:t>
            </a:r>
            <a:r>
              <a:rPr lang="en-AU" sz="1200" dirty="0" err="1" smtClean="0"/>
              <a:t>status_aggregate</a:t>
            </a:r>
            <a:r>
              <a:rPr lang="en-AU" sz="1200" dirty="0" smtClean="0"/>
              <a:t>;</a:t>
            </a:r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41524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15745" y="639702"/>
            <a:ext cx="2640153" cy="18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T8. churn rate  </a:t>
            </a:r>
            <a:endParaRPr lang="en-AU" sz="240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746" y="1422400"/>
            <a:ext cx="9028253" cy="3721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AU" sz="12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4950" y="48486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115745" y="1243475"/>
            <a:ext cx="4329255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 sz="1200" dirty="0"/>
              <a:t>WITH months AS (</a:t>
            </a:r>
            <a:r>
              <a:rPr lang="en-AU" sz="1200" dirty="0" smtClean="0"/>
              <a:t>SELECT</a:t>
            </a:r>
          </a:p>
          <a:p>
            <a:r>
              <a:rPr lang="en-AU" sz="1200" dirty="0"/>
              <a:t> </a:t>
            </a:r>
            <a:r>
              <a:rPr lang="en-AU" sz="1200" dirty="0" smtClean="0"/>
              <a:t>'2017-01-01</a:t>
            </a:r>
            <a:r>
              <a:rPr lang="en-AU" sz="1200" dirty="0"/>
              <a:t>' AS </a:t>
            </a:r>
            <a:r>
              <a:rPr lang="en-AU" sz="1200" dirty="0" err="1"/>
              <a:t>first_day</a:t>
            </a:r>
            <a:r>
              <a:rPr lang="en-AU" sz="1200" dirty="0"/>
              <a:t>, '2017-01-31' AS </a:t>
            </a:r>
            <a:r>
              <a:rPr lang="en-AU" sz="1200" dirty="0" err="1"/>
              <a:t>last_day</a:t>
            </a:r>
            <a:endParaRPr lang="en-AU" sz="1200" dirty="0"/>
          </a:p>
          <a:p>
            <a:r>
              <a:rPr lang="en-AU" sz="1200" dirty="0"/>
              <a:t>UNION </a:t>
            </a:r>
            <a:r>
              <a:rPr lang="en-AU" sz="1200" dirty="0" smtClean="0"/>
              <a:t>SELECT</a:t>
            </a:r>
            <a:r>
              <a:rPr lang="en-AU" sz="1200" dirty="0"/>
              <a:t> '2017-02-01' AS </a:t>
            </a:r>
            <a:r>
              <a:rPr lang="en-AU" sz="1200" dirty="0" err="1"/>
              <a:t>first_day</a:t>
            </a:r>
            <a:r>
              <a:rPr lang="en-AU" sz="1200" dirty="0" smtClean="0"/>
              <a:t>,</a:t>
            </a:r>
          </a:p>
          <a:p>
            <a:r>
              <a:rPr lang="en-AU" sz="1200" dirty="0"/>
              <a:t> '2017-02-28' AS </a:t>
            </a:r>
            <a:r>
              <a:rPr lang="en-AU" sz="1200" dirty="0" err="1"/>
              <a:t>last_day</a:t>
            </a:r>
            <a:endParaRPr lang="en-AU" sz="1200" dirty="0"/>
          </a:p>
          <a:p>
            <a:r>
              <a:rPr lang="en-AU" sz="1200" dirty="0"/>
              <a:t>UNION </a:t>
            </a:r>
            <a:r>
              <a:rPr lang="en-AU" sz="1200" dirty="0" smtClean="0"/>
              <a:t>SELECT</a:t>
            </a:r>
            <a:r>
              <a:rPr lang="en-AU" sz="1200" dirty="0"/>
              <a:t> '2017-03-01' AS </a:t>
            </a:r>
            <a:r>
              <a:rPr lang="en-AU" sz="1200" dirty="0" err="1"/>
              <a:t>first_day</a:t>
            </a:r>
            <a:r>
              <a:rPr lang="en-AU" sz="1200" dirty="0" smtClean="0"/>
              <a:t>,</a:t>
            </a:r>
          </a:p>
          <a:p>
            <a:r>
              <a:rPr lang="en-AU" sz="1200" dirty="0"/>
              <a:t> '2017-03-31' AS </a:t>
            </a:r>
            <a:r>
              <a:rPr lang="en-AU" sz="1200" dirty="0" err="1"/>
              <a:t>last_day</a:t>
            </a:r>
            <a:r>
              <a:rPr lang="en-AU" sz="1200" dirty="0"/>
              <a:t>),</a:t>
            </a:r>
          </a:p>
          <a:p>
            <a:r>
              <a:rPr lang="en-AU" sz="1200" dirty="0" err="1"/>
              <a:t>cross_join</a:t>
            </a:r>
            <a:r>
              <a:rPr lang="en-AU" sz="1200" dirty="0"/>
              <a:t> AS </a:t>
            </a:r>
            <a:r>
              <a:rPr lang="en-AU" sz="1200" dirty="0" smtClean="0"/>
              <a:t>(</a:t>
            </a:r>
            <a:r>
              <a:rPr lang="en-AU" sz="1200" dirty="0"/>
              <a:t>  SELECT </a:t>
            </a:r>
            <a:r>
              <a:rPr lang="en-AU" sz="1200" dirty="0" smtClean="0"/>
              <a:t>*</a:t>
            </a:r>
            <a:r>
              <a:rPr lang="en-AU" sz="1200" dirty="0"/>
              <a:t>  FROM subscriptions</a:t>
            </a:r>
          </a:p>
          <a:p>
            <a:r>
              <a:rPr lang="en-AU" sz="1200" dirty="0"/>
              <a:t>  CROSS JOIN </a:t>
            </a:r>
            <a:r>
              <a:rPr lang="en-AU" sz="1200" dirty="0" smtClean="0"/>
              <a:t>months),</a:t>
            </a:r>
            <a:r>
              <a:rPr lang="en-AU" sz="1200" dirty="0"/>
              <a:t> </a:t>
            </a:r>
            <a:endParaRPr lang="en-AU" sz="1200" dirty="0" smtClean="0"/>
          </a:p>
          <a:p>
            <a:endParaRPr lang="en-AU" sz="1200" dirty="0"/>
          </a:p>
          <a:p>
            <a:r>
              <a:rPr lang="en-AU" sz="1200" dirty="0"/>
              <a:t>Status AS </a:t>
            </a:r>
            <a:r>
              <a:rPr lang="en-AU" sz="1200" dirty="0" smtClean="0"/>
              <a:t>(SELECT</a:t>
            </a:r>
            <a:r>
              <a:rPr lang="en-AU" sz="1200" dirty="0"/>
              <a:t> id, </a:t>
            </a:r>
            <a:r>
              <a:rPr lang="en-AU" sz="1200" dirty="0" err="1"/>
              <a:t>first_day</a:t>
            </a:r>
            <a:r>
              <a:rPr lang="en-AU" sz="1200" dirty="0"/>
              <a:t> AS month,</a:t>
            </a:r>
          </a:p>
          <a:p>
            <a:r>
              <a:rPr lang="en-AU" sz="1200" dirty="0"/>
              <a:t>CASE WHEN (</a:t>
            </a:r>
            <a:r>
              <a:rPr lang="en-AU" sz="1200" dirty="0" err="1"/>
              <a:t>subscription_start</a:t>
            </a:r>
            <a:r>
              <a:rPr lang="en-AU" sz="1200" dirty="0"/>
              <a:t> &lt; </a:t>
            </a:r>
            <a:r>
              <a:rPr lang="en-AU" sz="1200" dirty="0" err="1"/>
              <a:t>first_day</a:t>
            </a:r>
            <a:r>
              <a:rPr lang="en-AU" sz="1200" dirty="0"/>
              <a:t>)</a:t>
            </a:r>
          </a:p>
          <a:p>
            <a:r>
              <a:rPr lang="en-AU" sz="1200" dirty="0"/>
              <a:t>AND segment = 87</a:t>
            </a:r>
          </a:p>
          <a:p>
            <a:r>
              <a:rPr lang="en-AU" sz="1200" dirty="0"/>
              <a:t>AND (</a:t>
            </a:r>
            <a:r>
              <a:rPr lang="en-AU" sz="1200" dirty="0" err="1"/>
              <a:t>subscription_end</a:t>
            </a:r>
            <a:r>
              <a:rPr lang="en-AU" sz="1200" dirty="0"/>
              <a:t> &gt; </a:t>
            </a:r>
            <a:r>
              <a:rPr lang="en-AU" sz="1200" dirty="0" err="1"/>
              <a:t>first_day</a:t>
            </a:r>
            <a:r>
              <a:rPr lang="en-AU" sz="1200" dirty="0"/>
              <a:t> OR </a:t>
            </a:r>
            <a:r>
              <a:rPr lang="en-AU" sz="1200" dirty="0" err="1"/>
              <a:t>subscription_end</a:t>
            </a:r>
            <a:r>
              <a:rPr lang="en-AU" sz="1200" dirty="0"/>
              <a:t> IS NULL) </a:t>
            </a:r>
          </a:p>
          <a:p>
            <a:r>
              <a:rPr lang="en-AU" sz="1200" dirty="0"/>
              <a:t>THEN 1 ELSE 0 END AS is_active_87, </a:t>
            </a:r>
            <a:endParaRPr lang="en-AU" sz="1200" dirty="0" smtClean="0"/>
          </a:p>
          <a:p>
            <a:r>
              <a:rPr lang="en-AU" sz="1200" dirty="0"/>
              <a:t>CASE WHEN (</a:t>
            </a:r>
            <a:r>
              <a:rPr lang="en-AU" sz="1200" dirty="0" err="1"/>
              <a:t>subscription_start</a:t>
            </a:r>
            <a:r>
              <a:rPr lang="en-AU" sz="1200" dirty="0"/>
              <a:t> &lt; </a:t>
            </a:r>
            <a:r>
              <a:rPr lang="en-AU" sz="1200" dirty="0" err="1"/>
              <a:t>first_day</a:t>
            </a:r>
            <a:r>
              <a:rPr lang="en-AU" sz="1200" dirty="0"/>
              <a:t>)</a:t>
            </a:r>
          </a:p>
          <a:p>
            <a:r>
              <a:rPr lang="en-AU" sz="1200" dirty="0"/>
              <a:t>AND segment = 30 AND (</a:t>
            </a:r>
            <a:r>
              <a:rPr lang="en-AU" sz="1200" dirty="0" err="1"/>
              <a:t>subscription_end</a:t>
            </a:r>
            <a:r>
              <a:rPr lang="en-AU" sz="1200" dirty="0"/>
              <a:t> &gt; </a:t>
            </a:r>
            <a:r>
              <a:rPr lang="en-AU" sz="1200" dirty="0" err="1"/>
              <a:t>first_day</a:t>
            </a:r>
            <a:r>
              <a:rPr lang="en-AU" sz="1200" dirty="0"/>
              <a:t> </a:t>
            </a:r>
          </a:p>
          <a:p>
            <a:r>
              <a:rPr lang="en-AU" sz="1200" dirty="0"/>
              <a:t>OR </a:t>
            </a:r>
            <a:r>
              <a:rPr lang="en-AU" sz="1200" dirty="0" err="1"/>
              <a:t>subscription_end</a:t>
            </a:r>
            <a:r>
              <a:rPr lang="en-AU" sz="1200" dirty="0"/>
              <a:t> IS NULL) </a:t>
            </a:r>
          </a:p>
          <a:p>
            <a:r>
              <a:rPr lang="en-AU" sz="1200" dirty="0"/>
              <a:t>THEN 1 ELSE 0 END AS is_active_30,</a:t>
            </a:r>
          </a:p>
          <a:p>
            <a:endParaRPr lang="en-AU" sz="1200" dirty="0"/>
          </a:p>
        </p:txBody>
      </p:sp>
      <p:sp>
        <p:nvSpPr>
          <p:cNvPr id="14" name="Rectangle 13"/>
          <p:cNvSpPr/>
          <p:nvPr/>
        </p:nvSpPr>
        <p:spPr>
          <a:xfrm>
            <a:off x="4546600" y="1243476"/>
            <a:ext cx="4381500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 sz="1200" dirty="0" smtClean="0"/>
              <a:t>CASE</a:t>
            </a:r>
            <a:r>
              <a:rPr lang="en-AU" sz="1200" dirty="0"/>
              <a:t> WHEN (segment = 87) AND (</a:t>
            </a:r>
            <a:r>
              <a:rPr lang="en-AU" sz="1200" dirty="0" err="1"/>
              <a:t>subscription_end</a:t>
            </a:r>
            <a:r>
              <a:rPr lang="en-AU" sz="1200" dirty="0"/>
              <a:t> </a:t>
            </a:r>
            <a:endParaRPr lang="en-AU" sz="1200" dirty="0" smtClean="0"/>
          </a:p>
          <a:p>
            <a:r>
              <a:rPr lang="en-AU" sz="1200" dirty="0" smtClean="0"/>
              <a:t>BETWEEN</a:t>
            </a:r>
            <a:r>
              <a:rPr lang="en-AU" sz="1200" dirty="0"/>
              <a:t> </a:t>
            </a:r>
            <a:r>
              <a:rPr lang="en-AU" sz="1200" dirty="0" err="1"/>
              <a:t>first_day</a:t>
            </a:r>
            <a:r>
              <a:rPr lang="en-AU" sz="1200" dirty="0"/>
              <a:t> AND </a:t>
            </a:r>
            <a:r>
              <a:rPr lang="en-AU" sz="1200" dirty="0" err="1"/>
              <a:t>last_day</a:t>
            </a:r>
            <a:r>
              <a:rPr lang="en-AU" sz="1200" dirty="0" smtClean="0"/>
              <a:t>)</a:t>
            </a:r>
          </a:p>
          <a:p>
            <a:r>
              <a:rPr lang="en-AU" sz="1200" dirty="0"/>
              <a:t> THEN 1 ELSE 0 END AS is_canceled_87,</a:t>
            </a:r>
          </a:p>
          <a:p>
            <a:r>
              <a:rPr lang="en-AU" sz="1200" dirty="0"/>
              <a:t> CASE WHEN (segment = 30) AND </a:t>
            </a:r>
            <a:endParaRPr lang="en-AU" sz="1200" dirty="0" smtClean="0"/>
          </a:p>
          <a:p>
            <a:r>
              <a:rPr lang="en-AU" sz="1200" dirty="0" smtClean="0"/>
              <a:t>(</a:t>
            </a:r>
            <a:r>
              <a:rPr lang="en-AU" sz="1200" dirty="0" err="1"/>
              <a:t>subscription_end</a:t>
            </a:r>
            <a:r>
              <a:rPr lang="en-AU" sz="1200" dirty="0"/>
              <a:t> BETWEEN </a:t>
            </a:r>
            <a:r>
              <a:rPr lang="en-AU" sz="1200" dirty="0" err="1"/>
              <a:t>first_day</a:t>
            </a:r>
            <a:r>
              <a:rPr lang="en-AU" sz="1200" dirty="0"/>
              <a:t> AND </a:t>
            </a:r>
            <a:r>
              <a:rPr lang="en-AU" sz="1200" dirty="0" err="1"/>
              <a:t>last_day</a:t>
            </a:r>
            <a:r>
              <a:rPr lang="en-AU" sz="1200" dirty="0"/>
              <a:t>) </a:t>
            </a:r>
            <a:endParaRPr lang="en-AU" sz="1200" dirty="0" smtClean="0"/>
          </a:p>
          <a:p>
            <a:r>
              <a:rPr lang="en-AU" sz="1200" dirty="0" smtClean="0"/>
              <a:t>THEN</a:t>
            </a:r>
            <a:r>
              <a:rPr lang="en-AU" sz="1200" dirty="0"/>
              <a:t> 1 ELSE 0 END AS is_canceled_30</a:t>
            </a:r>
          </a:p>
          <a:p>
            <a:r>
              <a:rPr lang="en-AU" sz="1200" dirty="0"/>
              <a:t>  FROM </a:t>
            </a:r>
            <a:r>
              <a:rPr lang="en-AU" sz="1200" dirty="0" err="1"/>
              <a:t>cross_join</a:t>
            </a:r>
            <a:r>
              <a:rPr lang="en-AU" sz="1200" dirty="0"/>
              <a:t>), </a:t>
            </a:r>
          </a:p>
          <a:p>
            <a:r>
              <a:rPr lang="en-AU" sz="1200" dirty="0"/>
              <a:t> </a:t>
            </a:r>
          </a:p>
          <a:p>
            <a:r>
              <a:rPr lang="en-AU" sz="1200" dirty="0" err="1"/>
              <a:t>status_aggregate</a:t>
            </a:r>
            <a:r>
              <a:rPr lang="en-AU" sz="1200" dirty="0"/>
              <a:t> AS </a:t>
            </a:r>
            <a:r>
              <a:rPr lang="en-AU" sz="1200" dirty="0" smtClean="0"/>
              <a:t>(</a:t>
            </a:r>
            <a:r>
              <a:rPr lang="en-AU" sz="1200" dirty="0"/>
              <a:t>  SELECT month, </a:t>
            </a:r>
            <a:endParaRPr lang="en-AU" sz="1200" dirty="0" smtClean="0"/>
          </a:p>
          <a:p>
            <a:r>
              <a:rPr lang="en-AU" sz="1200" dirty="0" smtClean="0"/>
              <a:t>SUM(is_active_87</a:t>
            </a:r>
            <a:r>
              <a:rPr lang="en-AU" sz="1200" dirty="0"/>
              <a:t>) AS sum_active_87</a:t>
            </a:r>
            <a:r>
              <a:rPr lang="en-AU" sz="1200" dirty="0" smtClean="0"/>
              <a:t>,</a:t>
            </a:r>
          </a:p>
          <a:p>
            <a:r>
              <a:rPr lang="en-AU" sz="1200" dirty="0" smtClean="0"/>
              <a:t>SUM(is_active_30</a:t>
            </a:r>
            <a:r>
              <a:rPr lang="en-AU" sz="1200" dirty="0"/>
              <a:t>) AS sum_active_30</a:t>
            </a:r>
            <a:r>
              <a:rPr lang="en-AU" sz="1200" dirty="0" smtClean="0"/>
              <a:t>,</a:t>
            </a:r>
          </a:p>
          <a:p>
            <a:r>
              <a:rPr lang="en-AU" sz="1200" dirty="0" smtClean="0"/>
              <a:t>SUM(is_canceled_87</a:t>
            </a:r>
            <a:r>
              <a:rPr lang="en-AU" sz="1200" dirty="0"/>
              <a:t>) AS sum_canceled_87, </a:t>
            </a:r>
            <a:endParaRPr lang="en-AU" sz="1200" dirty="0" smtClean="0"/>
          </a:p>
          <a:p>
            <a:r>
              <a:rPr lang="en-AU" sz="1200" dirty="0" smtClean="0"/>
              <a:t>SUM(is_canceled_30</a:t>
            </a:r>
            <a:r>
              <a:rPr lang="en-AU" sz="1200" dirty="0"/>
              <a:t>) AS sum_canceled_30</a:t>
            </a:r>
          </a:p>
          <a:p>
            <a:r>
              <a:rPr lang="en-AU" sz="1200" dirty="0"/>
              <a:t>FROM status GROUP BY month)</a:t>
            </a:r>
          </a:p>
          <a:p>
            <a:endParaRPr lang="en-US" sz="1200" dirty="0" smtClean="0"/>
          </a:p>
          <a:p>
            <a:r>
              <a:rPr lang="en-AU" sz="1200" dirty="0"/>
              <a:t>SELECT month, </a:t>
            </a:r>
          </a:p>
          <a:p>
            <a:r>
              <a:rPr lang="en-AU" sz="1200" dirty="0"/>
              <a:t>100 </a:t>
            </a:r>
            <a:r>
              <a:rPr lang="en-AU" sz="1200" dirty="0" smtClean="0"/>
              <a:t>*</a:t>
            </a:r>
            <a:r>
              <a:rPr lang="en-AU" sz="1200" dirty="0"/>
              <a:t> </a:t>
            </a:r>
            <a:r>
              <a:rPr lang="en-AU" sz="1200" dirty="0" smtClean="0"/>
              <a:t>sum_canceled_87</a:t>
            </a:r>
            <a:r>
              <a:rPr lang="en-AU" sz="1200" dirty="0"/>
              <a:t>/ </a:t>
            </a:r>
            <a:r>
              <a:rPr lang="en-AU" sz="1200" dirty="0" smtClean="0"/>
              <a:t>sum_active_87</a:t>
            </a:r>
            <a:r>
              <a:rPr lang="en-AU" sz="1200" dirty="0"/>
              <a:t> AS churn_rate_87,</a:t>
            </a:r>
          </a:p>
          <a:p>
            <a:r>
              <a:rPr lang="en-AU" sz="1200" dirty="0"/>
              <a:t>100 * </a:t>
            </a:r>
            <a:r>
              <a:rPr lang="en-AU" sz="1200" dirty="0" smtClean="0"/>
              <a:t>sum_canceled_30</a:t>
            </a:r>
            <a:r>
              <a:rPr lang="en-AU" sz="1200" dirty="0"/>
              <a:t>/ </a:t>
            </a:r>
            <a:r>
              <a:rPr lang="en-AU" sz="1200" dirty="0" smtClean="0"/>
              <a:t>sum_active_30</a:t>
            </a:r>
            <a:r>
              <a:rPr lang="en-AU" sz="1200" dirty="0"/>
              <a:t> AS churn_rate_30</a:t>
            </a:r>
          </a:p>
          <a:p>
            <a:r>
              <a:rPr lang="en-AU" sz="1200" dirty="0"/>
              <a:t>FROM </a:t>
            </a:r>
            <a:r>
              <a:rPr lang="en-AU" sz="1200" dirty="0" err="1"/>
              <a:t>status_aggregate</a:t>
            </a:r>
            <a:r>
              <a:rPr lang="en-AU" sz="1200" dirty="0" smtClean="0"/>
              <a:t>;</a:t>
            </a:r>
          </a:p>
          <a:p>
            <a:endParaRPr lang="en-AU" sz="12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554194"/>
              </p:ext>
            </p:extLst>
          </p:nvPr>
        </p:nvGraphicFramePr>
        <p:xfrm>
          <a:off x="518564" y="364162"/>
          <a:ext cx="8222616" cy="818071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2740872">
                  <a:extLst>
                    <a:ext uri="{9D8B030D-6E8A-4147-A177-3AD203B41FA5}">
                      <a16:colId xmlns:a16="http://schemas.microsoft.com/office/drawing/2014/main" val="895121593"/>
                    </a:ext>
                  </a:extLst>
                </a:gridCol>
                <a:gridCol w="2676580">
                  <a:extLst>
                    <a:ext uri="{9D8B030D-6E8A-4147-A177-3AD203B41FA5}">
                      <a16:colId xmlns:a16="http://schemas.microsoft.com/office/drawing/2014/main" val="2942911792"/>
                    </a:ext>
                  </a:extLst>
                </a:gridCol>
                <a:gridCol w="2805164">
                  <a:extLst>
                    <a:ext uri="{9D8B030D-6E8A-4147-A177-3AD203B41FA5}">
                      <a16:colId xmlns:a16="http://schemas.microsoft.com/office/drawing/2014/main" val="41988844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month</a:t>
                      </a:r>
                      <a:endParaRPr lang="en-AU" sz="14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400" dirty="0" smtClean="0">
                          <a:effectLst/>
                        </a:rPr>
                        <a:t>churn_rate%_87 </a:t>
                      </a:r>
                      <a:endParaRPr lang="en-AU" sz="14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400" dirty="0" smtClean="0">
                          <a:effectLst/>
                        </a:rPr>
                        <a:t>churn_rate%_30 </a:t>
                      </a:r>
                      <a:endParaRPr lang="en-AU" sz="14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96034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2017-01-01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effectLst/>
                        </a:rPr>
                        <a:t>25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effectLst/>
                        </a:rPr>
                        <a:t>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09042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2017-02-01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32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effectLst/>
                        </a:rPr>
                        <a:t>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2268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>
                          <a:effectLst/>
                        </a:rPr>
                        <a:t>2017-03-01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effectLst/>
                        </a:rPr>
                        <a:t>48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50" dirty="0">
                          <a:effectLst/>
                        </a:rPr>
                        <a:t>11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15910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7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</TotalTime>
  <Words>1723</Words>
  <Application>Microsoft Office PowerPoint</Application>
  <PresentationFormat>On-screen Show (16:9)</PresentationFormat>
  <Paragraphs>284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Roboto Thin</vt:lpstr>
      <vt:lpstr>Calibri</vt:lpstr>
      <vt:lpstr>Dosis</vt:lpstr>
      <vt:lpstr>Arial</vt:lpstr>
      <vt:lpstr>Times New Roman</vt:lpstr>
      <vt:lpstr>Roboto Black</vt:lpstr>
      <vt:lpstr>Courier New</vt:lpstr>
      <vt:lpstr>Roboto</vt:lpstr>
      <vt:lpstr>DengXian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Chloe Mccormick</dc:creator>
  <cp:lastModifiedBy>Chloe Mccormick</cp:lastModifiedBy>
  <cp:revision>58</cp:revision>
  <dcterms:modified xsi:type="dcterms:W3CDTF">2021-01-01T03:53:13Z</dcterms:modified>
</cp:coreProperties>
</file>